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</p:sldMasterIdLst>
  <p:notesMasterIdLst>
    <p:notesMasterId r:id="rId7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6" r:id="rId69"/>
    <p:sldId id="330" r:id="rId70"/>
    <p:sldId id="331" r:id="rId71"/>
    <p:sldId id="332" r:id="rId72"/>
    <p:sldId id="333" r:id="rId73"/>
    <p:sldId id="334" r:id="rId74"/>
    <p:sldId id="335" r:id="rId7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entury" panose="02040604050505020304" pitchFamily="18" charset="0"/>
      <p:regular r:id="rId81"/>
    </p:embeddedFont>
    <p:embeddedFont>
      <p:font typeface="Gill Sans" panose="020B0604020202020204" charset="0"/>
      <p:regular r:id="rId82"/>
      <p:bold r:id="rId83"/>
    </p:embeddedFont>
    <p:embeddedFont>
      <p:font typeface="Lato" panose="020F0502020204030203" pitchFamily="34" charset="0"/>
      <p:regular r:id="rId84"/>
      <p:bold r:id="rId85"/>
      <p:italic r:id="rId86"/>
      <p:boldItalic r:id="rId87"/>
    </p:embeddedFont>
    <p:embeddedFont>
      <p:font typeface="Poppins" panose="00000500000000000000" pitchFamily="2" charset="0"/>
      <p:regular r:id="rId88"/>
      <p:bold r:id="rId89"/>
      <p:italic r:id="rId90"/>
      <p:boldItalic r:id="rId91"/>
    </p:embeddedFont>
    <p:embeddedFont>
      <p:font typeface="Raleway" pitchFamily="2" charset="0"/>
      <p:regular r:id="rId92"/>
      <p:bold r:id="rId93"/>
      <p:italic r:id="rId94"/>
      <p:boldItalic r:id="rId95"/>
    </p:embeddedFont>
    <p:embeddedFont>
      <p:font typeface="Roboto" panose="02000000000000000000" pitchFamily="2" charset="0"/>
      <p:regular r:id="rId96"/>
      <p:bold r:id="rId97"/>
      <p:italic r:id="rId98"/>
      <p:boldItalic r:id="rId99"/>
    </p:embeddedFont>
    <p:embeddedFont>
      <p:font typeface="Roboto Light" panose="02000000000000000000" pitchFamily="2" charset="0"/>
      <p:regular r:id="rId100"/>
      <p:bold r:id="rId101"/>
      <p:italic r:id="rId102"/>
      <p:boldItalic r:id="rId103"/>
    </p:embeddedFont>
    <p:embeddedFont>
      <p:font typeface="Roboto Medium" panose="02000000000000000000" pitchFamily="2" charset="0"/>
      <p:regular r:id="rId104"/>
      <p:bold r:id="rId105"/>
      <p:italic r:id="rId106"/>
      <p:boldItalic r:id="rId107"/>
    </p:embeddedFont>
    <p:embeddedFont>
      <p:font typeface="Verdana" panose="020B0604030504040204" pitchFamily="34" charset="0"/>
      <p:regular r:id="rId108"/>
      <p:bold r:id="rId109"/>
      <p:italic r:id="rId110"/>
      <p:boldItalic r:id="rId1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7C23F5-7C9C-4E80-962A-A32D74C2AC8D}">
  <a:tblStyle styleId="{957C23F5-7C9C-4E80-962A-A32D74C2AC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font" Target="fonts/font3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102" Type="http://schemas.openxmlformats.org/officeDocument/2006/relationships/font" Target="fonts/font26.fntdata"/><Relationship Id="rId110" Type="http://schemas.openxmlformats.org/officeDocument/2006/relationships/font" Target="fonts/font34.fntdata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6.fntdata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1.fntdata"/><Relationship Id="rId100" Type="http://schemas.openxmlformats.org/officeDocument/2006/relationships/font" Target="fonts/font24.fntdata"/><Relationship Id="rId105" Type="http://schemas.openxmlformats.org/officeDocument/2006/relationships/font" Target="fonts/font29.fntdata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font" Target="fonts/font17.fntdata"/><Relationship Id="rId98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font" Target="fonts/font27.fntdata"/><Relationship Id="rId108" Type="http://schemas.openxmlformats.org/officeDocument/2006/relationships/font" Target="fonts/font32.fntdata"/><Relationship Id="rId11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11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30.fntdata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font" Target="fonts/font23.fntdata"/><Relationship Id="rId10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33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97" Type="http://schemas.openxmlformats.org/officeDocument/2006/relationships/font" Target="fonts/font21.fntdata"/><Relationship Id="rId104" Type="http://schemas.openxmlformats.org/officeDocument/2006/relationships/font" Target="fonts/font28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" userId="ddd7fcaa42917ec8" providerId="LiveId" clId="{353B4A1A-C1C3-4E55-B739-2559C823A24E}"/>
    <pc:docChg chg="undo custSel addSld delSld modSld">
      <pc:chgData name="Prof" userId="ddd7fcaa42917ec8" providerId="LiveId" clId="{353B4A1A-C1C3-4E55-B739-2559C823A24E}" dt="2022-12-13T10:28:30.182" v="29" actId="47"/>
      <pc:docMkLst>
        <pc:docMk/>
      </pc:docMkLst>
      <pc:sldChg chg="modSp mod">
        <pc:chgData name="Prof" userId="ddd7fcaa42917ec8" providerId="LiveId" clId="{353B4A1A-C1C3-4E55-B739-2559C823A24E}" dt="2022-12-13T10:25:58.482" v="22" actId="20577"/>
        <pc:sldMkLst>
          <pc:docMk/>
          <pc:sldMk cId="0" sldId="256"/>
        </pc:sldMkLst>
        <pc:spChg chg="mod">
          <ac:chgData name="Prof" userId="ddd7fcaa42917ec8" providerId="LiveId" clId="{353B4A1A-C1C3-4E55-B739-2559C823A24E}" dt="2022-12-13T10:25:58.482" v="22" actId="20577"/>
          <ac:spMkLst>
            <pc:docMk/>
            <pc:sldMk cId="0" sldId="256"/>
            <ac:spMk id="551" creationId="{00000000-0000-0000-0000-000000000000}"/>
          </ac:spMkLst>
        </pc:spChg>
      </pc:sldChg>
      <pc:sldChg chg="del">
        <pc:chgData name="Prof" userId="ddd7fcaa42917ec8" providerId="LiveId" clId="{353B4A1A-C1C3-4E55-B739-2559C823A24E}" dt="2022-12-13T10:27:41.466" v="23" actId="47"/>
        <pc:sldMkLst>
          <pc:docMk/>
          <pc:sldMk cId="0" sldId="270"/>
        </pc:sldMkLst>
      </pc:sldChg>
      <pc:sldChg chg="mod modShow">
        <pc:chgData name="Prof" userId="ddd7fcaa42917ec8" providerId="LiveId" clId="{353B4A1A-C1C3-4E55-B739-2559C823A24E}" dt="2022-12-13T10:23:57.650" v="0" actId="729"/>
        <pc:sldMkLst>
          <pc:docMk/>
          <pc:sldMk cId="0" sldId="276"/>
        </pc:sldMkLst>
      </pc:sldChg>
      <pc:sldChg chg="del">
        <pc:chgData name="Prof" userId="ddd7fcaa42917ec8" providerId="LiveId" clId="{353B4A1A-C1C3-4E55-B739-2559C823A24E}" dt="2022-12-13T10:28:19.817" v="24" actId="47"/>
        <pc:sldMkLst>
          <pc:docMk/>
          <pc:sldMk cId="0" sldId="323"/>
        </pc:sldMkLst>
      </pc:sldChg>
      <pc:sldChg chg="del">
        <pc:chgData name="Prof" userId="ddd7fcaa42917ec8" providerId="LiveId" clId="{353B4A1A-C1C3-4E55-B739-2559C823A24E}" dt="2022-12-13T10:28:21.359" v="25" actId="47"/>
        <pc:sldMkLst>
          <pc:docMk/>
          <pc:sldMk cId="0" sldId="324"/>
        </pc:sldMkLst>
      </pc:sldChg>
      <pc:sldChg chg="del">
        <pc:chgData name="Prof" userId="ddd7fcaa42917ec8" providerId="LiveId" clId="{353B4A1A-C1C3-4E55-B739-2559C823A24E}" dt="2022-12-13T10:28:22.323" v="26" actId="47"/>
        <pc:sldMkLst>
          <pc:docMk/>
          <pc:sldMk cId="0" sldId="325"/>
        </pc:sldMkLst>
      </pc:sldChg>
      <pc:sldChg chg="del">
        <pc:chgData name="Prof" userId="ddd7fcaa42917ec8" providerId="LiveId" clId="{353B4A1A-C1C3-4E55-B739-2559C823A24E}" dt="2022-12-13T10:28:28.019" v="27" actId="47"/>
        <pc:sldMkLst>
          <pc:docMk/>
          <pc:sldMk cId="0" sldId="327"/>
        </pc:sldMkLst>
      </pc:sldChg>
      <pc:sldChg chg="del">
        <pc:chgData name="Prof" userId="ddd7fcaa42917ec8" providerId="LiveId" clId="{353B4A1A-C1C3-4E55-B739-2559C823A24E}" dt="2022-12-13T10:28:28.839" v="28" actId="47"/>
        <pc:sldMkLst>
          <pc:docMk/>
          <pc:sldMk cId="0" sldId="328"/>
        </pc:sldMkLst>
      </pc:sldChg>
      <pc:sldChg chg="add del">
        <pc:chgData name="Prof" userId="ddd7fcaa42917ec8" providerId="LiveId" clId="{353B4A1A-C1C3-4E55-B739-2559C823A24E}" dt="2022-12-13T10:28:30.182" v="29" actId="47"/>
        <pc:sldMkLst>
          <pc:docMk/>
          <pc:sldMk cId="0" sldId="329"/>
        </pc:sldMkLst>
      </pc:sldChg>
      <pc:sldChg chg="add del">
        <pc:chgData name="Prof" userId="ddd7fcaa42917ec8" providerId="LiveId" clId="{353B4A1A-C1C3-4E55-B739-2559C823A24E}" dt="2022-12-13T10:25:55.982" v="19" actId="47"/>
        <pc:sldMkLst>
          <pc:docMk/>
          <pc:sldMk cId="0" sldId="330"/>
        </pc:sldMkLst>
      </pc:sldChg>
      <pc:sldChg chg="add del">
        <pc:chgData name="Prof" userId="ddd7fcaa42917ec8" providerId="LiveId" clId="{353B4A1A-C1C3-4E55-B739-2559C823A24E}" dt="2022-12-13T10:25:56.622" v="20" actId="47"/>
        <pc:sldMkLst>
          <pc:docMk/>
          <pc:sldMk cId="0" sldId="332"/>
        </pc:sldMkLst>
      </pc:sldChg>
      <pc:sldChg chg="add del">
        <pc:chgData name="Prof" userId="ddd7fcaa42917ec8" providerId="LiveId" clId="{353B4A1A-C1C3-4E55-B739-2559C823A24E}" dt="2022-12-13T10:25:57.652" v="21" actId="47"/>
        <pc:sldMkLst>
          <pc:docMk/>
          <pc:sldMk cId="0" sldId="333"/>
        </pc:sldMkLst>
      </pc:sldChg>
      <pc:sldMasterChg chg="delSldLayout">
        <pc:chgData name="Prof" userId="ddd7fcaa42917ec8" providerId="LiveId" clId="{353B4A1A-C1C3-4E55-B739-2559C823A24E}" dt="2022-12-13T10:28:28.839" v="28" actId="47"/>
        <pc:sldMasterMkLst>
          <pc:docMk/>
          <pc:sldMasterMk cId="0" sldId="2147483705"/>
        </pc:sldMasterMkLst>
        <pc:sldLayoutChg chg="del">
          <pc:chgData name="Prof" userId="ddd7fcaa42917ec8" providerId="LiveId" clId="{353B4A1A-C1C3-4E55-B739-2559C823A24E}" dt="2022-12-13T10:28:19.817" v="24" actId="47"/>
          <pc:sldLayoutMkLst>
            <pc:docMk/>
            <pc:sldMasterMk cId="0" sldId="2147483705"/>
            <pc:sldLayoutMk cId="0" sldId="2147483661"/>
          </pc:sldLayoutMkLst>
        </pc:sldLayoutChg>
        <pc:sldLayoutChg chg="del">
          <pc:chgData name="Prof" userId="ddd7fcaa42917ec8" providerId="LiveId" clId="{353B4A1A-C1C3-4E55-B739-2559C823A24E}" dt="2022-12-13T10:28:28.839" v="28" actId="47"/>
          <pc:sldLayoutMkLst>
            <pc:docMk/>
            <pc:sldMasterMk cId="0" sldId="2147483705"/>
            <pc:sldLayoutMk cId="0" sldId="2147483663"/>
          </pc:sldLayoutMkLst>
        </pc:sldLayoutChg>
        <pc:sldLayoutChg chg="del">
          <pc:chgData name="Prof" userId="ddd7fcaa42917ec8" providerId="LiveId" clId="{353B4A1A-C1C3-4E55-B739-2559C823A24E}" dt="2022-12-13T10:28:22.323" v="26" actId="47"/>
          <pc:sldLayoutMkLst>
            <pc:docMk/>
            <pc:sldMasterMk cId="0" sldId="2147483705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3oPBm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3oPB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3oPBm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3oPBm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2c8ba0b6f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2c8ba0b6f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80634ce8f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80634ce8f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80634ce8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80634ce8f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80634ce8f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80634ce8f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80634ce8f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80634ce8f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1015a13c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1015a13c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9e381b9bd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109e381b9bd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80634ce8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80634ce8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80634ce8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80634ce8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80634ce8f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80634ce8f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80634ce8f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80634ce8f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80634ce8f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80634ce8f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80634ce8f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80634ce8f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80634ce8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80634ce8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80634ce8f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80634ce8f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80634ce8f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80634ce8f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80634ce8f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80634ce8f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80634ce8f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80634ce8f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80634ce8f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80634ce8f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2c8ba0b6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2c8ba0b6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2c8ba0b6f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12c8ba0b6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900ff4306_1_124:notes"/>
          <p:cNvSpPr txBox="1">
            <a:spLocks noGrp="1"/>
          </p:cNvSpPr>
          <p:nvPr>
            <p:ph type="body" idx="1"/>
          </p:nvPr>
        </p:nvSpPr>
        <p:spPr>
          <a:xfrm>
            <a:off x="685645" y="4342782"/>
            <a:ext cx="5486724" cy="411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11900ff430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816" y="685617"/>
            <a:ext cx="6697998" cy="342955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2c8ba0b6f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2c8ba0b6f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2c8ba0b6f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2c8ba0b6f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9f08ac4c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9f08ac4c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2c8ba0b6f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2c8ba0b6f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b5f82dcdbd_1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63" name="Google Shape;763;g1b5f82dcdbd_1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31db037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31db037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9f08ac4c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9f08ac4c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57c6ac79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57c6ac79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57c6ac79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157c6ac792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b5f82dcdbd_1_2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b5f82dcdbd_1_2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2c8ba0b6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2c8ba0b6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b5f82dcdbd_1_2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u="sng">
                <a:solidFill>
                  <a:schemeClr val="hlink"/>
                </a:solidFill>
                <a:latin typeface="Century"/>
                <a:ea typeface="Century"/>
                <a:cs typeface="Century"/>
                <a:sym typeface="Century"/>
                <a:hlinkClick r:id="rId3"/>
              </a:rPr>
              <a:t>https://bit.ly/2p3oPBm</a:t>
            </a: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>
                <a:latin typeface="Century"/>
                <a:ea typeface="Century"/>
                <a:cs typeface="Century"/>
                <a:sym typeface="Century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17" name="Google Shape;817;g1b5f82dcdbd_1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b5f82dcdbd_1_2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u="sng">
                <a:solidFill>
                  <a:schemeClr val="hlink"/>
                </a:solidFill>
                <a:latin typeface="Century"/>
                <a:ea typeface="Century"/>
                <a:cs typeface="Century"/>
                <a:sym typeface="Century"/>
                <a:hlinkClick r:id="rId3"/>
              </a:rPr>
              <a:t>https://bit.ly/2p3oPBm</a:t>
            </a: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>
                <a:latin typeface="Century"/>
                <a:ea typeface="Century"/>
                <a:cs typeface="Century"/>
                <a:sym typeface="Century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25" name="Google Shape;825;g1b5f82dcdbd_1_2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b5f82dcdbd_1_2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u="sng">
                <a:solidFill>
                  <a:schemeClr val="hlink"/>
                </a:solidFill>
                <a:latin typeface="Century"/>
                <a:ea typeface="Century"/>
                <a:cs typeface="Century"/>
                <a:sym typeface="Century"/>
                <a:hlinkClick r:id="rId3"/>
              </a:rPr>
              <a:t>https://bit.ly/2p3oPBm</a:t>
            </a: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>
                <a:latin typeface="Century"/>
                <a:ea typeface="Century"/>
                <a:cs typeface="Century"/>
                <a:sym typeface="Century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33" name="Google Shape;833;g1b5f82dcdbd_1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b5f82dcdbd_1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u="sng">
                <a:solidFill>
                  <a:schemeClr val="hlink"/>
                </a:solidFill>
                <a:latin typeface="Century"/>
                <a:ea typeface="Century"/>
                <a:cs typeface="Century"/>
                <a:sym typeface="Century"/>
                <a:hlinkClick r:id="rId3"/>
              </a:rPr>
              <a:t>https://bit.ly/2p3oPBm</a:t>
            </a: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>
                <a:latin typeface="Century"/>
                <a:ea typeface="Century"/>
                <a:cs typeface="Century"/>
                <a:sym typeface="Century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41" name="Google Shape;841;g1b5f82dcdbd_1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b5f82dcdbd_1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849" name="Google Shape;849;g1b5f82dcdbd_1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b5f82dcdbd_1_2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866" name="Google Shape;866;g1b5f82dcdbd_1_2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b5f82dcdbd_1_2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b5f82dcdbd_1_2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9e381b9bd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09e381b9bd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09e381b9bd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09e381b9bd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09e381b9bd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09e381b9bd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3fd3ecfc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3fd3ecfc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09e381b9b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09e381b9bd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09e381b9b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09e381b9b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e87e5aeb6e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e87e5aeb6e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f555f53e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f555f53e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f555f53e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f555f53e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f6267650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f6267650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f62676509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f62676509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f62676509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f62676509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f62676509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f62676509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f62676509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f62676509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48744a3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841" y="685617"/>
            <a:ext cx="66978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348744a398_0_0:notes"/>
          <p:cNvSpPr txBox="1">
            <a:spLocks noGrp="1"/>
          </p:cNvSpPr>
          <p:nvPr>
            <p:ph type="body" idx="1"/>
          </p:nvPr>
        </p:nvSpPr>
        <p:spPr>
          <a:xfrm>
            <a:off x="685645" y="4342782"/>
            <a:ext cx="54867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1348744a398_0_0:notes"/>
          <p:cNvSpPr txBox="1">
            <a:spLocks noGrp="1"/>
          </p:cNvSpPr>
          <p:nvPr>
            <p:ph type="sldNum" idx="12"/>
          </p:nvPr>
        </p:nvSpPr>
        <p:spPr>
          <a:xfrm>
            <a:off x="3885320" y="8685563"/>
            <a:ext cx="29712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f62676509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f62676509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026cd399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026cd399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f555f53e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f555f53e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a58a4717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a58a4717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80634ce8f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180634ce8f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b8e75197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b8e75197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0a466914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0a466914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bc2cccee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bc2cccee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76f97061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76f97061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0a08e4f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10a08e4fe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948f0cf1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948f0cf1a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76f97061d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76f97061d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b8a9931a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b8a9931a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948f0cf1a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948f0cf1a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948f0cf1a3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948f0cf1a3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2c8ba0b6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2c8ba0b6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900ff4306_1_116:notes"/>
          <p:cNvSpPr txBox="1">
            <a:spLocks noGrp="1"/>
          </p:cNvSpPr>
          <p:nvPr>
            <p:ph type="body" idx="1"/>
          </p:nvPr>
        </p:nvSpPr>
        <p:spPr>
          <a:xfrm>
            <a:off x="685645" y="4342782"/>
            <a:ext cx="5486724" cy="411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11900ff4306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816" y="685617"/>
            <a:ext cx="6697998" cy="342955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AUTOLAYOUT_15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2">
            <a:alphaModFix/>
          </a:blip>
          <a:srcRect l="25250" r="41407"/>
          <a:stretch/>
        </p:blipFill>
        <p:spPr>
          <a:xfrm>
            <a:off x="0" y="0"/>
            <a:ext cx="3048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3381175" y="406900"/>
            <a:ext cx="5235000" cy="1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1"/>
          </p:nvPr>
        </p:nvSpPr>
        <p:spPr>
          <a:xfrm>
            <a:off x="3381283" y="2053722"/>
            <a:ext cx="52350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●"/>
              <a:defRPr sz="1600">
                <a:solidFill>
                  <a:srgbClr val="42424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○"/>
              <a:defRPr sz="1400">
                <a:solidFill>
                  <a:srgbClr val="42424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■"/>
              <a:defRPr sz="1400">
                <a:solidFill>
                  <a:srgbClr val="42424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  <a:defRPr sz="1400">
                <a:solidFill>
                  <a:srgbClr val="42424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○"/>
              <a:defRPr sz="1400">
                <a:solidFill>
                  <a:srgbClr val="42424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■"/>
              <a:defRPr sz="1400">
                <a:solidFill>
                  <a:srgbClr val="42424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  <a:defRPr sz="1400">
                <a:solidFill>
                  <a:srgbClr val="42424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○"/>
              <a:defRPr sz="1400">
                <a:solidFill>
                  <a:srgbClr val="42424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Char char="■"/>
              <a:defRPr sz="14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1">
  <p:cSld name="AUTOLAYOUT_25"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2">
  <p:cSld name="AUTOLAYOUT_26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7">
  <p:cSld name="AUTOLAYOUT_31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0"/>
          <p:cNvGrpSpPr/>
          <p:nvPr/>
        </p:nvGrpSpPr>
        <p:grpSpPr>
          <a:xfrm>
            <a:off x="316150" y="1472750"/>
            <a:ext cx="8511803" cy="3331500"/>
            <a:chOff x="316150" y="1472750"/>
            <a:chExt cx="8511803" cy="3331500"/>
          </a:xfrm>
        </p:grpSpPr>
        <p:sp>
          <p:nvSpPr>
            <p:cNvPr id="274" name="Google Shape;274;p20"/>
            <p:cNvSpPr/>
            <p:nvPr/>
          </p:nvSpPr>
          <p:spPr>
            <a:xfrm>
              <a:off x="3753623" y="1472750"/>
              <a:ext cx="1644600" cy="3331500"/>
            </a:xfrm>
            <a:prstGeom prst="rect">
              <a:avLst/>
            </a:pr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16150" y="1472750"/>
              <a:ext cx="1652100" cy="3331500"/>
            </a:xfrm>
            <a:prstGeom prst="rect">
              <a:avLst/>
            </a:pr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2038752" y="1472750"/>
              <a:ext cx="1644600" cy="3331500"/>
            </a:xfrm>
            <a:prstGeom prst="rect">
              <a:avLst/>
            </a:pr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5468488" y="1472750"/>
              <a:ext cx="1644600" cy="3331500"/>
            </a:xfrm>
            <a:prstGeom prst="rect">
              <a:avLst/>
            </a:pr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183353" y="1472750"/>
              <a:ext cx="1644600" cy="3331500"/>
            </a:xfrm>
            <a:prstGeom prst="rect">
              <a:avLst/>
            </a:pr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0"/>
          <p:cNvSpPr txBox="1">
            <a:spLocks noGrp="1"/>
          </p:cNvSpPr>
          <p:nvPr>
            <p:ph type="title"/>
          </p:nvPr>
        </p:nvSpPr>
        <p:spPr>
          <a:xfrm>
            <a:off x="316150" y="515150"/>
            <a:ext cx="5888400" cy="84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body" idx="1"/>
          </p:nvPr>
        </p:nvSpPr>
        <p:spPr>
          <a:xfrm>
            <a:off x="372300" y="1562200"/>
            <a:ext cx="1539300" cy="302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2"/>
          </p:nvPr>
        </p:nvSpPr>
        <p:spPr>
          <a:xfrm>
            <a:off x="2090377" y="1562200"/>
            <a:ext cx="1539300" cy="302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body" idx="3"/>
          </p:nvPr>
        </p:nvSpPr>
        <p:spPr>
          <a:xfrm>
            <a:off x="3805508" y="1562200"/>
            <a:ext cx="1539300" cy="302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body" idx="4"/>
          </p:nvPr>
        </p:nvSpPr>
        <p:spPr>
          <a:xfrm>
            <a:off x="5520650" y="1562200"/>
            <a:ext cx="1539300" cy="302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5"/>
          </p:nvPr>
        </p:nvSpPr>
        <p:spPr>
          <a:xfrm>
            <a:off x="7238750" y="1562200"/>
            <a:ext cx="1539300" cy="302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6">
  <p:cSld name="AUTOLAYOUT_36">
    <p:bg>
      <p:bgPr>
        <a:solidFill>
          <a:srgbClr val="FFFF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8">
  <p:cSld name="AUTOLAYOUT_56">
    <p:bg>
      <p:bgPr>
        <a:solidFill>
          <a:srgbClr val="FFFFF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0">
  <p:cSld name="AUTOLAYOUT_62">
    <p:bg>
      <p:bgPr>
        <a:solidFill>
          <a:srgbClr val="FFFFFF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63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3" name="Google Shape;313;p24"/>
          <p:cNvCxnSpPr/>
          <p:nvPr/>
        </p:nvCxnSpPr>
        <p:spPr>
          <a:xfrm>
            <a:off x="474475" y="336950"/>
            <a:ext cx="3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4" name="Google Shape;314;p24"/>
          <p:cNvCxnSpPr/>
          <p:nvPr/>
        </p:nvCxnSpPr>
        <p:spPr>
          <a:xfrm>
            <a:off x="3828800" y="344225"/>
            <a:ext cx="486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24"/>
          <p:cNvSpPr txBox="1">
            <a:spLocks noGrp="1"/>
          </p:cNvSpPr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body" idx="1"/>
          </p:nvPr>
        </p:nvSpPr>
        <p:spPr>
          <a:xfrm>
            <a:off x="3828775" y="450125"/>
            <a:ext cx="4863000" cy="411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64">
    <p:bg>
      <p:bgPr>
        <a:solidFill>
          <a:srgbClr val="FF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D47A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D47A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66">
    <p:bg>
      <p:bgPr>
        <a:solidFill>
          <a:srgbClr val="FFF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6" name="Google Shape;326;p26"/>
          <p:cNvCxnSpPr/>
          <p:nvPr/>
        </p:nvCxnSpPr>
        <p:spPr>
          <a:xfrm>
            <a:off x="356325" y="4823300"/>
            <a:ext cx="29424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26"/>
          <p:cNvCxnSpPr/>
          <p:nvPr/>
        </p:nvCxnSpPr>
        <p:spPr>
          <a:xfrm>
            <a:off x="4614775" y="373547"/>
            <a:ext cx="42066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26"/>
          <p:cNvSpPr/>
          <p:nvPr/>
        </p:nvSpPr>
        <p:spPr>
          <a:xfrm>
            <a:off x="4428475" y="316847"/>
            <a:ext cx="1101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356325" y="316850"/>
            <a:ext cx="29424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15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3">
  <p:cSld name="AUTOLAYOUT_71">
    <p:bg>
      <p:bgPr>
        <a:solidFill>
          <a:srgbClr val="FFFFF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4">
  <p:cSld name="AUTOLAYOUT_73">
    <p:bg>
      <p:bgPr>
        <a:solidFill>
          <a:srgbClr val="FFFF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7">
  <p:cSld name="AUTOLAYOUT_77">
    <p:bg>
      <p:bgPr>
        <a:solidFill>
          <a:srgbClr val="FFFFFF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9">
  <p:cSld name="AUTOLAYOUT_79">
    <p:bg>
      <p:bgPr>
        <a:solidFill>
          <a:srgbClr val="FFFFFF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31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0">
  <p:cSld name="AUTOLAYOUT_80">
    <p:bg>
      <p:bgPr>
        <a:solidFill>
          <a:srgbClr val="FFFFF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32"/>
          <p:cNvGrpSpPr/>
          <p:nvPr/>
        </p:nvGrpSpPr>
        <p:grpSpPr>
          <a:xfrm>
            <a:off x="0" y="0"/>
            <a:ext cx="4316700" cy="5143500"/>
            <a:chOff x="0" y="0"/>
            <a:chExt cx="4316700" cy="5143500"/>
          </a:xfrm>
        </p:grpSpPr>
        <p:sp>
          <p:nvSpPr>
            <p:cNvPr id="364" name="Google Shape;364;p32"/>
            <p:cNvSpPr/>
            <p:nvPr/>
          </p:nvSpPr>
          <p:spPr>
            <a:xfrm>
              <a:off x="0" y="0"/>
              <a:ext cx="4316700" cy="5143500"/>
            </a:xfrm>
            <a:prstGeom prst="rect">
              <a:avLst/>
            </a:prstGeom>
            <a:solidFill>
              <a:srgbClr val="28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86075" y="45996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41363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1142492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3875425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732625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2"/>
          <p:cNvSpPr txBox="1">
            <a:spLocks noGrp="1"/>
          </p:cNvSpPr>
          <p:nvPr>
            <p:ph type="title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1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284F7D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284F7D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284F7D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2">
  <p:cSld name="AUTOLAYOUT_83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0" y="0"/>
            <a:ext cx="6200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328650" y="554850"/>
            <a:ext cx="5291400" cy="32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6627939" y="639600"/>
            <a:ext cx="2109300" cy="31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8">
  <p:cSld name="AUTOLAYOUT_84">
    <p:bg>
      <p:bgPr>
        <a:solidFill>
          <a:srgbClr val="FFFFFF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0" y="0"/>
            <a:ext cx="6200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328650" y="554850"/>
            <a:ext cx="5291400" cy="32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body" idx="1"/>
          </p:nvPr>
        </p:nvSpPr>
        <p:spPr>
          <a:xfrm>
            <a:off x="6627939" y="639600"/>
            <a:ext cx="2109300" cy="31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6">
  <p:cSld name="AUTOLAYOUT_85">
    <p:bg>
      <p:bgPr>
        <a:solidFill>
          <a:srgbClr val="FFFFFF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5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5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35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5">
  <p:cSld name="AUTOLAYOUT_86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4">
  <p:cSld name="AUTOLAYOUT_87">
    <p:bg>
      <p:bgPr>
        <a:solidFill>
          <a:srgbClr val="FFFFFF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7"/>
          <p:cNvSpPr/>
          <p:nvPr/>
        </p:nvSpPr>
        <p:spPr>
          <a:xfrm>
            <a:off x="4072700" y="313275"/>
            <a:ext cx="4757400" cy="4522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/>
          <p:nvPr/>
        </p:nvSpPr>
        <p:spPr>
          <a:xfrm>
            <a:off x="306750" y="313500"/>
            <a:ext cx="3452400" cy="4522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37"/>
          <p:cNvSpPr txBox="1">
            <a:spLocks noGrp="1"/>
          </p:cNvSpPr>
          <p:nvPr>
            <p:ph type="body" idx="1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 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>
            <a:spLocks noGrp="1"/>
          </p:cNvSpPr>
          <p:nvPr>
            <p:ph type="body" idx="1"/>
          </p:nvPr>
        </p:nvSpPr>
        <p:spPr>
          <a:xfrm>
            <a:off x="1558673" y="235744"/>
            <a:ext cx="6012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38"/>
          <p:cNvSpPr txBox="1">
            <a:spLocks noGrp="1"/>
          </p:cNvSpPr>
          <p:nvPr>
            <p:ph type="body" idx="2"/>
          </p:nvPr>
        </p:nvSpPr>
        <p:spPr>
          <a:xfrm>
            <a:off x="1995728" y="857250"/>
            <a:ext cx="51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9"/>
          <p:cNvSpPr/>
          <p:nvPr/>
        </p:nvSpPr>
        <p:spPr>
          <a:xfrm>
            <a:off x="1" y="476365"/>
            <a:ext cx="7635900" cy="476100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9"/>
          <p:cNvSpPr txBox="1">
            <a:spLocks noGrp="1"/>
          </p:cNvSpPr>
          <p:nvPr>
            <p:ph type="body" idx="1"/>
          </p:nvPr>
        </p:nvSpPr>
        <p:spPr>
          <a:xfrm>
            <a:off x="242888" y="483682"/>
            <a:ext cx="7393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39"/>
          <p:cNvSpPr txBox="1">
            <a:spLocks noGrp="1"/>
          </p:cNvSpPr>
          <p:nvPr>
            <p:ph type="body" idx="2"/>
          </p:nvPr>
        </p:nvSpPr>
        <p:spPr>
          <a:xfrm>
            <a:off x="270185" y="1047751"/>
            <a:ext cx="7365600" cy="3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Text with Bullets poi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0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40"/>
          <p:cNvSpPr txBox="1">
            <a:spLocks noGrp="1"/>
          </p:cNvSpPr>
          <p:nvPr>
            <p:ph type="body" idx="1"/>
          </p:nvPr>
        </p:nvSpPr>
        <p:spPr>
          <a:xfrm>
            <a:off x="486000" y="481088"/>
            <a:ext cx="7535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"/>
              <a:buNone/>
              <a:defRPr sz="3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"/>
              <a:buChar char="–"/>
              <a:defRPr sz="2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"/>
              <a:buChar char="•"/>
              <a:defRPr sz="2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–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»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423" name="Google Shape;423;p40"/>
          <p:cNvSpPr txBox="1">
            <a:spLocks noGrp="1"/>
          </p:cNvSpPr>
          <p:nvPr>
            <p:ph type="body" idx="2"/>
          </p:nvPr>
        </p:nvSpPr>
        <p:spPr>
          <a:xfrm>
            <a:off x="507600" y="1123200"/>
            <a:ext cx="73410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▪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"/>
              <a:buChar char="•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"/>
              <a:buChar char="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–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»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">
  <p:cSld name="Activity "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1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1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41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"/>
              <a:buChar char="▪"/>
              <a:defRPr sz="2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"/>
              <a:buChar char="–"/>
              <a:defRPr sz="2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"/>
              <a:buChar char="•"/>
              <a:defRPr sz="2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–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»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429" name="Google Shape;429;p41"/>
          <p:cNvSpPr txBox="1">
            <a:spLocks noGrp="1"/>
          </p:cNvSpPr>
          <p:nvPr>
            <p:ph type="body" idx="2"/>
          </p:nvPr>
        </p:nvSpPr>
        <p:spPr>
          <a:xfrm>
            <a:off x="486000" y="476250"/>
            <a:ext cx="7210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"/>
              <a:buNone/>
              <a:defRPr sz="3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"/>
              <a:buChar char="–"/>
              <a:defRPr sz="2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"/>
              <a:buChar char="•"/>
              <a:defRPr sz="2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–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»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"/>
              <a:buChar char="•"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007e2a2a382bddc">
  <p:cSld name="BLANK_5007e2a2a382bddc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"/>
          <p:cNvSpPr txBox="1"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4"/>
          <p:cNvSpPr txBox="1"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44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4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4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4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4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5"/>
          <p:cNvSpPr txBox="1"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3" name="Google Shape;453;p45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5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5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6"/>
          <p:cNvSpPr txBox="1">
            <a:spLocks noGrp="1"/>
          </p:cNvSpPr>
          <p:nvPr>
            <p:ph type="body" idx="1"/>
          </p:nvPr>
        </p:nvSpPr>
        <p:spPr>
          <a:xfrm>
            <a:off x="1435608" y="1143000"/>
            <a:ext cx="365760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9" name="Google Shape;459;p46"/>
          <p:cNvSpPr txBox="1">
            <a:spLocks noGrp="1"/>
          </p:cNvSpPr>
          <p:nvPr>
            <p:ph type="body" idx="2"/>
          </p:nvPr>
        </p:nvSpPr>
        <p:spPr>
          <a:xfrm>
            <a:off x="5276088" y="1143000"/>
            <a:ext cx="365760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0" name="Google Shape;460;p46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46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46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47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7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7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ользовательский макет">
  <p:cSld name="12_Пользовательский макет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3673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/>
          <p:nvPr/>
        </p:nvSpPr>
        <p:spPr>
          <a:xfrm>
            <a:off x="8646319" y="204788"/>
            <a:ext cx="346472" cy="276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9"/>
          <p:cNvSpPr/>
          <p:nvPr/>
        </p:nvSpPr>
        <p:spPr>
          <a:xfrm>
            <a:off x="8646319" y="481013"/>
            <a:ext cx="346472" cy="34528"/>
          </a:xfrm>
          <a:prstGeom prst="rect">
            <a:avLst/>
          </a:prstGeom>
          <a:solidFill>
            <a:srgbClr val="C5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8617793" y="228602"/>
            <a:ext cx="40427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50"/>
          <p:cNvGrpSpPr/>
          <p:nvPr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476" name="Google Shape;476;p50">
              <a:hlinkClick r:id="" action="ppaction://hlinkshowjump?jump=previousslide"/>
            </p:cNvPr>
            <p:cNvSpPr/>
            <p:nvPr/>
          </p:nvSpPr>
          <p:spPr>
            <a:xfrm>
              <a:off x="4520555" y="5649754"/>
              <a:ext cx="116933" cy="200242"/>
            </a:xfrm>
            <a:custGeom>
              <a:avLst/>
              <a:gdLst/>
              <a:ahLst/>
              <a:cxnLst/>
              <a:rect l="l" t="t" r="r" b="b"/>
              <a:pathLst>
                <a:path w="425" h="728" extrusionOk="0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0">
              <a:hlinkClick r:id="" action="ppaction://hlinkshowjump?jump=previous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avLst/>
              <a:gdLst/>
              <a:ahLst/>
              <a:cxnLst/>
              <a:rect l="l" t="t" r="r" b="b"/>
              <a:pathLst>
                <a:path w="2753" h="2716" extrusionOk="0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50"/>
          <p:cNvGrpSpPr/>
          <p:nvPr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479" name="Google Shape;479;p50">
              <a:hlinkClick r:id="" action="ppaction://hlinkshowjump?jump=nextslide"/>
            </p:cNvPr>
            <p:cNvSpPr/>
            <p:nvPr/>
          </p:nvSpPr>
          <p:spPr>
            <a:xfrm>
              <a:off x="4520556" y="5649754"/>
              <a:ext cx="116933" cy="200242"/>
            </a:xfrm>
            <a:custGeom>
              <a:avLst/>
              <a:gdLst/>
              <a:ahLst/>
              <a:cxnLst/>
              <a:rect l="l" t="t" r="r" b="b"/>
              <a:pathLst>
                <a:path w="425" h="728" extrusionOk="0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0">
              <a:hlinkClick r:id="" action="ppaction://hlinkshowjump?jump=next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avLst/>
              <a:gdLst/>
              <a:ahLst/>
              <a:cxnLst/>
              <a:rect l="l" t="t" r="r" b="b"/>
              <a:pathLst>
                <a:path w="2753" h="2716" extrusionOk="0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1" name="Google Shape;481;p50"/>
          <p:cNvCxnSpPr/>
          <p:nvPr/>
        </p:nvCxnSpPr>
        <p:spPr>
          <a:xfrm>
            <a:off x="414532" y="4892013"/>
            <a:ext cx="28575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"/>
          <p:cNvSpPr txBox="1">
            <a:spLocks noGrp="1"/>
          </p:cNvSpPr>
          <p:nvPr>
            <p:ph type="sldNum" idx="12"/>
          </p:nvPr>
        </p:nvSpPr>
        <p:spPr>
          <a:xfrm>
            <a:off x="6482256" y="476726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51"/>
          <p:cNvSpPr txBox="1">
            <a:spLocks noGrp="1"/>
          </p:cNvSpPr>
          <p:nvPr>
            <p:ph type="title"/>
          </p:nvPr>
        </p:nvSpPr>
        <p:spPr>
          <a:xfrm>
            <a:off x="682394" y="1302760"/>
            <a:ext cx="2025093" cy="110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Medium"/>
              <a:buNone/>
              <a:defRPr sz="3000" b="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1"/>
          <p:cNvSpPr txBox="1">
            <a:spLocks noGrp="1"/>
          </p:cNvSpPr>
          <p:nvPr>
            <p:ph type="body" idx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Char char="⚫"/>
              <a:defRPr sz="1000" b="0" i="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6" name="Google Shape;486;p51"/>
          <p:cNvSpPr/>
          <p:nvPr/>
        </p:nvSpPr>
        <p:spPr>
          <a:xfrm>
            <a:off x="745286" y="833045"/>
            <a:ext cx="235551" cy="17206"/>
          </a:xfrm>
          <a:prstGeom prst="rect">
            <a:avLst/>
          </a:prstGeom>
          <a:solidFill>
            <a:srgbClr val="D49687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1"/>
          <p:cNvSpPr txBox="1">
            <a:spLocks noGrp="1"/>
          </p:cNvSpPr>
          <p:nvPr>
            <p:ph type="body" idx="2"/>
          </p:nvPr>
        </p:nvSpPr>
        <p:spPr>
          <a:xfrm>
            <a:off x="682394" y="382724"/>
            <a:ext cx="2024727" cy="47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⚫"/>
              <a:defRPr sz="1700" b="0" i="0">
                <a:solidFill>
                  <a:srgbClr val="D4968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2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2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2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52"/>
          <p:cNvSpPr/>
          <p:nvPr/>
        </p:nvSpPr>
        <p:spPr>
          <a:xfrm>
            <a:off x="1014984" y="-40"/>
            <a:ext cx="73152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"/>
          <p:cNvSpPr txBox="1"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53"/>
          <p:cNvSpPr txBox="1"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7" name="Google Shape;497;p53"/>
          <p:cNvSpPr txBox="1">
            <a:spLocks noGrp="1"/>
          </p:cNvSpPr>
          <p:nvPr>
            <p:ph type="body" idx="2"/>
          </p:nvPr>
        </p:nvSpPr>
        <p:spPr>
          <a:xfrm>
            <a:off x="4663440" y="246209"/>
            <a:ext cx="4023360" cy="48006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3"/>
          </p:nvPr>
        </p:nvSpPr>
        <p:spPr>
          <a:xfrm>
            <a:off x="457200" y="727002"/>
            <a:ext cx="4023360" cy="30861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4"/>
          </p:nvPr>
        </p:nvSpPr>
        <p:spPr>
          <a:xfrm>
            <a:off x="4663440" y="727002"/>
            <a:ext cx="4023360" cy="30861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0" name="Google Shape;500;p53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53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53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"/>
          <p:cNvSpPr/>
          <p:nvPr/>
        </p:nvSpPr>
        <p:spPr>
          <a:xfrm>
            <a:off x="152400" y="4963552"/>
            <a:ext cx="8836152" cy="191283"/>
          </a:xfrm>
          <a:prstGeom prst="rect">
            <a:avLst/>
          </a:prstGeom>
          <a:solidFill>
            <a:srgbClr val="B6A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5" name="Google Shape;505;p54"/>
          <p:cNvSpPr txBox="1">
            <a:spLocks noGrp="1"/>
          </p:cNvSpPr>
          <p:nvPr>
            <p:ph type="dt" idx="10"/>
          </p:nvPr>
        </p:nvSpPr>
        <p:spPr>
          <a:xfrm>
            <a:off x="7658101" y="4954905"/>
            <a:ext cx="1320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54"/>
          <p:cNvSpPr txBox="1">
            <a:spLocks noGrp="1"/>
          </p:cNvSpPr>
          <p:nvPr>
            <p:ph type="ftr" idx="11"/>
          </p:nvPr>
        </p:nvSpPr>
        <p:spPr>
          <a:xfrm>
            <a:off x="3195917" y="4935855"/>
            <a:ext cx="27521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4"/>
          <p:cNvSpPr txBox="1">
            <a:spLocks noGrp="1"/>
          </p:cNvSpPr>
          <p:nvPr>
            <p:ph type="sldNum" idx="12"/>
          </p:nvPr>
        </p:nvSpPr>
        <p:spPr>
          <a:xfrm>
            <a:off x="118396" y="4931549"/>
            <a:ext cx="781050" cy="29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/>
          <p:nvPr/>
        </p:nvSpPr>
        <p:spPr>
          <a:xfrm>
            <a:off x="2282890" y="-40"/>
            <a:ext cx="6858000" cy="5143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5"/>
          <p:cNvSpPr txBox="1"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55"/>
          <p:cNvSpPr txBox="1"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2" name="Google Shape;512;p55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55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55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2286000" y="0"/>
            <a:ext cx="76200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5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"/>
          <p:cNvSpPr txBox="1">
            <a:spLocks noGrp="1"/>
          </p:cNvSpPr>
          <p:nvPr>
            <p:ph type="title"/>
          </p:nvPr>
        </p:nvSpPr>
        <p:spPr>
          <a:xfrm>
            <a:off x="457200" y="162584"/>
            <a:ext cx="38100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56"/>
          <p:cNvSpPr txBox="1">
            <a:spLocks noGrp="1"/>
          </p:cNvSpPr>
          <p:nvPr>
            <p:ph type="body" idx="1"/>
          </p:nvPr>
        </p:nvSpPr>
        <p:spPr>
          <a:xfrm>
            <a:off x="457200" y="1055223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1" name="Google Shape;521;p56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153400" cy="299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2" name="Google Shape;522;p56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6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56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"/>
          <p:cNvSpPr txBox="1"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57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57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57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5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1" name="Google Shape;531;p57"/>
          <p:cNvSpPr>
            <a:spLocks noGrp="1"/>
          </p:cNvSpPr>
          <p:nvPr>
            <p:ph type="pic" idx="2"/>
          </p:nvPr>
        </p:nvSpPr>
        <p:spPr>
          <a:xfrm>
            <a:off x="838200" y="857252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532" name="Google Shape;532;p57"/>
          <p:cNvSpPr/>
          <p:nvPr/>
        </p:nvSpPr>
        <p:spPr>
          <a:xfrm rot="-1689896">
            <a:off x="423058" y="706283"/>
            <a:ext cx="633134" cy="17217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7"/>
          <p:cNvSpPr/>
          <p:nvPr/>
        </p:nvSpPr>
        <p:spPr>
          <a:xfrm rot="1665327" flipH="1">
            <a:off x="5028006" y="693321"/>
            <a:ext cx="600546" cy="17177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7"/>
          <p:cNvSpPr txBox="1">
            <a:spLocks noGrp="1"/>
          </p:cNvSpPr>
          <p:nvPr>
            <p:ph type="body" idx="1"/>
          </p:nvPr>
        </p:nvSpPr>
        <p:spPr>
          <a:xfrm>
            <a:off x="838200" y="3600450"/>
            <a:ext cx="441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8"/>
          <p:cNvSpPr txBox="1"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58"/>
          <p:cNvSpPr txBox="1">
            <a:spLocks noGrp="1"/>
          </p:cNvSpPr>
          <p:nvPr>
            <p:ph type="body" idx="1"/>
          </p:nvPr>
        </p:nvSpPr>
        <p:spPr>
          <a:xfrm rot="5400000">
            <a:off x="3384423" y="-862965"/>
            <a:ext cx="360045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8" name="Google Shape;538;p58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58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58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>
            <a:spLocks noGrp="1"/>
          </p:cNvSpPr>
          <p:nvPr>
            <p:ph type="title"/>
          </p:nvPr>
        </p:nvSpPr>
        <p:spPr>
          <a:xfrm rot="5400000">
            <a:off x="5578078" y="1485901"/>
            <a:ext cx="438864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59"/>
          <p:cNvSpPr txBox="1">
            <a:spLocks noGrp="1"/>
          </p:cNvSpPr>
          <p:nvPr>
            <p:ph type="body" idx="1"/>
          </p:nvPr>
        </p:nvSpPr>
        <p:spPr>
          <a:xfrm rot="5400000">
            <a:off x="1729978" y="-380998"/>
            <a:ext cx="438864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4" name="Google Shape;544;p59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9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59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tile tx="0" ty="0" sx="90000" sy="90000" flip="xy" algn="tl"/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3"/>
          <p:cNvSpPr/>
          <p:nvPr/>
        </p:nvSpPr>
        <p:spPr>
          <a:xfrm>
            <a:off x="168816" y="15827"/>
            <a:ext cx="1702191" cy="1276643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3"/>
          <p:cNvSpPr/>
          <p:nvPr/>
        </p:nvSpPr>
        <p:spPr>
          <a:xfrm rot="1854287">
            <a:off x="233027" y="732865"/>
            <a:ext cx="1025425" cy="943853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3"/>
          <p:cNvSpPr/>
          <p:nvPr/>
        </p:nvSpPr>
        <p:spPr>
          <a:xfrm>
            <a:off x="1012873" y="-40"/>
            <a:ext cx="8131127" cy="5143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dt" idx="10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ftr" idx="11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sldNum" idx="12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3"/>
          <p:cNvSpPr/>
          <p:nvPr/>
        </p:nvSpPr>
        <p:spPr>
          <a:xfrm>
            <a:off x="1014984" y="-40"/>
            <a:ext cx="73152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srinivas@niepa.ac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yfRtCu9jE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5_7xqyEl4QlhjGw6s-ZoO2H078coZhI/view?usp=shar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xY1eyFxT8q8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OnhvN-j7c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NeynAwjZW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cm-model.org/constructors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>
            <a:spLocks noGrp="1"/>
          </p:cNvSpPr>
          <p:nvPr>
            <p:ph type="ctrTitle"/>
          </p:nvPr>
        </p:nvSpPr>
        <p:spPr>
          <a:xfrm>
            <a:off x="1016400" y="614250"/>
            <a:ext cx="7902600" cy="1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740"/>
              <a:buFont typeface="Arial"/>
              <a:buNone/>
            </a:pPr>
            <a:r>
              <a:rPr lang="en" sz="2700" dirty="0"/>
              <a:t>Competencies of Teachers in Designing, Developing &amp; Delivering Blended Courses : A step by Step approach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sp>
        <p:nvSpPr>
          <p:cNvPr id="552" name="Google Shape;552;p60"/>
          <p:cNvSpPr txBox="1">
            <a:spLocks noGrp="1"/>
          </p:cNvSpPr>
          <p:nvPr>
            <p:ph type="subTitle" idx="1"/>
          </p:nvPr>
        </p:nvSpPr>
        <p:spPr>
          <a:xfrm>
            <a:off x="763775" y="2361400"/>
            <a:ext cx="8233500" cy="25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Prof K Srinivas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Head ICT &amp; Project Management Unit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Chairperson Digital Learning Cell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NIEPA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[Ministry of Education, GOI]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</a:t>
            </a:r>
            <a:r>
              <a:rPr lang="en" sz="2200" u="sng">
                <a:hlinkClick r:id="rId3"/>
              </a:rPr>
              <a:t>ksrinivas[AT]niepa[DOT]ac[DOT]in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9X5X8X0X0X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profksrinivas.in</a:t>
            </a:r>
            <a:endParaRPr sz="2200"/>
          </a:p>
        </p:txBody>
      </p:sp>
      <p:pic>
        <p:nvPicPr>
          <p:cNvPr id="553" name="Google Shape;55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75" y="245800"/>
            <a:ext cx="750300" cy="6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125" y="2428350"/>
            <a:ext cx="25527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"/>
          <p:cNvSpPr txBox="1">
            <a:spLocks noGrp="1"/>
          </p:cNvSpPr>
          <p:nvPr>
            <p:ph type="title" idx="4294967295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21st Century Class</a:t>
            </a:r>
            <a:endParaRPr/>
          </a:p>
        </p:txBody>
      </p:sp>
      <p:sp>
        <p:nvSpPr>
          <p:cNvPr id="612" name="Google Shape;612;p69"/>
          <p:cNvSpPr txBox="1">
            <a:spLocks noGrp="1"/>
          </p:cNvSpPr>
          <p:nvPr>
            <p:ph type="body" idx="4294967295"/>
          </p:nvPr>
        </p:nvSpPr>
        <p:spPr>
          <a:xfrm>
            <a:off x="2919275" y="307975"/>
            <a:ext cx="5913000" cy="4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34" b="1">
                <a:solidFill>
                  <a:schemeClr val="accent1"/>
                </a:solidFill>
              </a:rPr>
              <a:t>21st century class</a:t>
            </a:r>
            <a:endParaRPr sz="6934" b="1">
              <a:solidFill>
                <a:schemeClr val="accent1"/>
              </a:solidFill>
            </a:endParaRPr>
          </a:p>
          <a:p>
            <a:pPr marL="457200" lvl="0" indent="-315164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452" b="1"/>
              <a:t>Information is no longer at a premium – WWW! Lots of accessible videos, demos, etc</a:t>
            </a:r>
            <a:endParaRPr sz="5452" b="1"/>
          </a:p>
          <a:p>
            <a:pPr marL="457200" lvl="0" indent="-31516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452" b="1"/>
              <a:t>Hence,  not enough for a teacher to only </a:t>
            </a:r>
            <a:r>
              <a:rPr lang="en" sz="5452" b="1">
                <a:highlight>
                  <a:srgbClr val="FFFF00"/>
                </a:highlight>
              </a:rPr>
              <a:t>transmit information</a:t>
            </a:r>
            <a:r>
              <a:rPr lang="en" sz="5452" b="1"/>
              <a:t>.  Also - impossible to </a:t>
            </a:r>
            <a:r>
              <a:rPr lang="en" sz="5452" b="1">
                <a:highlight>
                  <a:srgbClr val="FFFF00"/>
                </a:highlight>
              </a:rPr>
              <a:t>compete</a:t>
            </a:r>
            <a:r>
              <a:rPr lang="en" sz="5452" b="1"/>
              <a:t> with WWW.</a:t>
            </a:r>
            <a:endParaRPr sz="5452" b="1"/>
          </a:p>
          <a:p>
            <a:pPr marL="457200" lvl="0" indent="-31516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452" b="1"/>
              <a:t>It is necessary for a teacher to ensure that students are able to </a:t>
            </a:r>
            <a:r>
              <a:rPr lang="en" sz="5452" b="1">
                <a:highlight>
                  <a:srgbClr val="FFFF00"/>
                </a:highlight>
              </a:rPr>
              <a:t>assimilate</a:t>
            </a:r>
            <a:r>
              <a:rPr lang="en" sz="5452" b="1"/>
              <a:t> the </a:t>
            </a:r>
            <a:r>
              <a:rPr lang="en" sz="5452" b="1">
                <a:highlight>
                  <a:srgbClr val="FFFF00"/>
                </a:highlight>
              </a:rPr>
              <a:t>information</a:t>
            </a:r>
            <a:r>
              <a:rPr lang="en" sz="5452" b="1"/>
              <a:t>, through appropriate and timely practice. </a:t>
            </a:r>
            <a:endParaRPr sz="5452" b="1"/>
          </a:p>
          <a:p>
            <a:pPr marL="457200" lvl="0" indent="-31516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452" b="1"/>
              <a:t>Teachers role from knowledge provider to coach and mentor. In addition S/he can be ‘</a:t>
            </a:r>
            <a:r>
              <a:rPr lang="en" sz="5452" b="1">
                <a:highlight>
                  <a:srgbClr val="FFFF00"/>
                </a:highlight>
              </a:rPr>
              <a:t>Facilitator</a:t>
            </a:r>
            <a:r>
              <a:rPr lang="en" sz="5452" b="1"/>
              <a:t>’ , ‘</a:t>
            </a:r>
            <a:r>
              <a:rPr lang="en" sz="5452" b="1">
                <a:highlight>
                  <a:srgbClr val="FFFF00"/>
                </a:highlight>
              </a:rPr>
              <a:t>Guide</a:t>
            </a:r>
            <a:r>
              <a:rPr lang="en" sz="5452" b="1"/>
              <a:t>’ , ‘</a:t>
            </a:r>
            <a:r>
              <a:rPr lang="en" sz="5452" b="1">
                <a:highlight>
                  <a:srgbClr val="FFFF00"/>
                </a:highlight>
              </a:rPr>
              <a:t>enabler</a:t>
            </a:r>
            <a:r>
              <a:rPr lang="en" sz="5452" b="1"/>
              <a:t>’ , </a:t>
            </a:r>
            <a:r>
              <a:rPr lang="en" sz="5452" b="1">
                <a:highlight>
                  <a:srgbClr val="FFFF00"/>
                </a:highlight>
              </a:rPr>
              <a:t>co-learner</a:t>
            </a:r>
            <a:r>
              <a:rPr lang="en" sz="5452" b="1"/>
              <a:t>.</a:t>
            </a:r>
            <a:endParaRPr sz="5452" b="1"/>
          </a:p>
          <a:p>
            <a:pPr marL="457200" lvl="0" indent="-31516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452" b="1"/>
              <a:t>Teachers can have an even more profound influence and effect on students learning. It now becomes more </a:t>
            </a:r>
            <a:r>
              <a:rPr lang="en" sz="5452" b="1">
                <a:highlight>
                  <a:srgbClr val="FFFF00"/>
                </a:highlight>
              </a:rPr>
              <a:t>learner-centric</a:t>
            </a:r>
            <a:r>
              <a:rPr lang="en" sz="5452" b="1"/>
              <a:t> and customized. </a:t>
            </a:r>
            <a:endParaRPr sz="5452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0"/>
          <p:cNvSpPr txBox="1">
            <a:spLocks noGrp="1"/>
          </p:cNvSpPr>
          <p:nvPr>
            <p:ph type="title" idx="4294967295"/>
          </p:nvPr>
        </p:nvSpPr>
        <p:spPr>
          <a:xfrm>
            <a:off x="305450" y="525950"/>
            <a:ext cx="31428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Role - Blended Learning</a:t>
            </a:r>
            <a:endParaRPr/>
          </a:p>
        </p:txBody>
      </p:sp>
      <p:sp>
        <p:nvSpPr>
          <p:cNvPr id="618" name="Google Shape;618;p70"/>
          <p:cNvSpPr txBox="1">
            <a:spLocks noGrp="1"/>
          </p:cNvSpPr>
          <p:nvPr>
            <p:ph type="body" idx="4294967295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Blended Mode of Teaching and Learning, the role of a teacher changes, from being just an education provider to a </a:t>
            </a:r>
            <a:r>
              <a:rPr lang="en" b="1">
                <a:highlight>
                  <a:srgbClr val="FFFF00"/>
                </a:highlight>
              </a:rPr>
              <a:t>trainer</a:t>
            </a:r>
            <a:r>
              <a:rPr lang="en"/>
              <a:t> and a </a:t>
            </a:r>
            <a:r>
              <a:rPr lang="en" b="1">
                <a:highlight>
                  <a:srgbClr val="FFFF00"/>
                </a:highlight>
              </a:rPr>
              <a:t>guardian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Role of teacher in Blended Learning environment is not limited to the “Sage on the Stage” but S/he becomes “ </a:t>
            </a:r>
            <a:r>
              <a:rPr lang="en">
                <a:highlight>
                  <a:srgbClr val="FFFF00"/>
                </a:highlight>
              </a:rPr>
              <a:t>Creator</a:t>
            </a:r>
            <a:r>
              <a:rPr lang="en"/>
              <a:t>, </a:t>
            </a:r>
            <a:r>
              <a:rPr lang="en">
                <a:highlight>
                  <a:srgbClr val="FFFF00"/>
                </a:highlight>
              </a:rPr>
              <a:t>designer</a:t>
            </a:r>
            <a:r>
              <a:rPr lang="en"/>
              <a:t> and </a:t>
            </a:r>
            <a:r>
              <a:rPr lang="en">
                <a:highlight>
                  <a:srgbClr val="FFFF00"/>
                </a:highlight>
              </a:rPr>
              <a:t>supporter</a:t>
            </a:r>
            <a:r>
              <a:rPr lang="en"/>
              <a:t> of teaching-learning environment to enable learners to interact.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Teacher’s role is more </a:t>
            </a:r>
            <a:r>
              <a:rPr lang="en">
                <a:highlight>
                  <a:srgbClr val="FFFF00"/>
                </a:highlight>
              </a:rPr>
              <a:t>creative</a:t>
            </a:r>
            <a:r>
              <a:rPr lang="en"/>
              <a:t> and </a:t>
            </a:r>
            <a:r>
              <a:rPr lang="en">
                <a:highlight>
                  <a:srgbClr val="FFFF00"/>
                </a:highlight>
              </a:rPr>
              <a:t>challenging</a:t>
            </a:r>
            <a:r>
              <a:rPr lang="en"/>
              <a:t> so as to design </a:t>
            </a:r>
            <a:r>
              <a:rPr lang="en">
                <a:highlight>
                  <a:srgbClr val="FFFF00"/>
                </a:highlight>
              </a:rPr>
              <a:t>new experiences</a:t>
            </a:r>
            <a:r>
              <a:rPr lang="en"/>
              <a:t> combining in-class and out-of-class activities using several </a:t>
            </a:r>
            <a:r>
              <a:rPr lang="en">
                <a:highlight>
                  <a:srgbClr val="FFFF00"/>
                </a:highlight>
              </a:rPr>
              <a:t>resources</a:t>
            </a:r>
            <a:r>
              <a:rPr lang="en"/>
              <a:t>, </a:t>
            </a:r>
            <a:r>
              <a:rPr lang="en">
                <a:highlight>
                  <a:srgbClr val="FFFF00"/>
                </a:highlight>
              </a:rPr>
              <a:t>T-L strategies</a:t>
            </a:r>
            <a:r>
              <a:rPr lang="en"/>
              <a:t> and </a:t>
            </a:r>
            <a:r>
              <a:rPr lang="en">
                <a:highlight>
                  <a:srgbClr val="FFFF00"/>
                </a:highlight>
              </a:rPr>
              <a:t>digital</a:t>
            </a:r>
            <a:r>
              <a:rPr lang="en"/>
              <a:t> and </a:t>
            </a:r>
            <a:r>
              <a:rPr lang="en">
                <a:highlight>
                  <a:srgbClr val="FFFF00"/>
                </a:highlight>
              </a:rPr>
              <a:t>non-digital</a:t>
            </a:r>
            <a:r>
              <a:rPr lang="en"/>
              <a:t> learning materials.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1"/>
          <p:cNvSpPr txBox="1">
            <a:spLocks noGrp="1"/>
          </p:cNvSpPr>
          <p:nvPr>
            <p:ph type="title" idx="4294967295"/>
          </p:nvPr>
        </p:nvSpPr>
        <p:spPr>
          <a:xfrm>
            <a:off x="324475" y="148225"/>
            <a:ext cx="77301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a Learner in the BL Environment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 txBox="1">
            <a:spLocks noGrp="1"/>
          </p:cNvSpPr>
          <p:nvPr>
            <p:ph type="body" idx="4294967295"/>
          </p:nvPr>
        </p:nvSpPr>
        <p:spPr>
          <a:xfrm>
            <a:off x="324475" y="1920450"/>
            <a:ext cx="8494800" cy="3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[</a:t>
            </a:r>
            <a:r>
              <a:rPr lang="en" sz="7157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] </a:t>
            </a:r>
            <a:r>
              <a:rPr lang="en" sz="7157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Responsible Learner</a:t>
            </a:r>
            <a:endParaRPr sz="7157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BL environment demand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proactive learning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on the part of the learner. S/he learns to take the responsibility of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self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peer-learning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out-of class as well as while in the class.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Frequent interactions with peers and teacher develop the sense of responsibility. Students become self-driven and responsible, tracking their individual achievements</a:t>
            </a:r>
            <a:r>
              <a:rPr lang="en" sz="7157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helps develop the ability to find the resources or get the help they need, self-advocating so they can reach their goals.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7957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2"/>
          <p:cNvSpPr txBox="1">
            <a:spLocks noGrp="1"/>
          </p:cNvSpPr>
          <p:nvPr>
            <p:ph type="title" idx="4294967295"/>
          </p:nvPr>
        </p:nvSpPr>
        <p:spPr>
          <a:xfrm>
            <a:off x="324475" y="148225"/>
            <a:ext cx="8220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Role of a Learner in the BL Environment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2"/>
          <p:cNvSpPr txBox="1">
            <a:spLocks noGrp="1"/>
          </p:cNvSpPr>
          <p:nvPr>
            <p:ph type="body" idx="4294967295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[2] Problem-Solver</a:t>
            </a:r>
            <a:endParaRPr sz="7157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problem-solving experience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s of BL environment changes role of a learner from a ‘passive listener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’ to a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problem-solver.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Learner needs to understand the changed role and accept the challenges of new learning problems designed by the teacher.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endParaRPr sz="7957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/>
          <p:cNvSpPr txBox="1">
            <a:spLocks noGrp="1"/>
          </p:cNvSpPr>
          <p:nvPr>
            <p:ph type="title" idx="4294967295"/>
          </p:nvPr>
        </p:nvSpPr>
        <p:spPr>
          <a:xfrm>
            <a:off x="324475" y="148225"/>
            <a:ext cx="79086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Role of a Learner in the BL Environment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3"/>
          <p:cNvSpPr txBox="1">
            <a:spLocks noGrp="1"/>
          </p:cNvSpPr>
          <p:nvPr>
            <p:ph type="body" idx="4294967295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[3] Decision-maker</a:t>
            </a:r>
            <a:endParaRPr sz="7157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BL environment, with its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Pool of Resources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Effective Learning Problems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Appropriate Scaffolding of The Teacher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demands learner’s role as an efficient decision-maker.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While exploring, solving every small step of the problem, learner gradually </a:t>
            </a:r>
            <a:r>
              <a:rPr lang="en" sz="7157">
                <a:solidFill>
                  <a:schemeClr val="dk2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develop ability</a:t>
            </a:r>
            <a:r>
              <a:rPr lang="en" sz="7157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of taking appropriate decisions. This changed role of the learners helps them to be ready for the external real-world. </a:t>
            </a:r>
            <a:endParaRPr sz="7157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5"/>
          <p:cNvSpPr txBox="1">
            <a:spLocks noGrp="1"/>
          </p:cNvSpPr>
          <p:nvPr>
            <p:ph type="title"/>
          </p:nvPr>
        </p:nvSpPr>
        <p:spPr>
          <a:xfrm>
            <a:off x="434250" y="576900"/>
            <a:ext cx="3211800" cy="41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rgbClr val="FFFF00"/>
                </a:solidFill>
              </a:rPr>
              <a:t>Six</a:t>
            </a:r>
            <a:r>
              <a:rPr lang="en"/>
              <a:t> Essentials to be Acquired by teacher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Common</a:t>
            </a:r>
            <a:r>
              <a:rPr lang="en"/>
              <a:t>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Char char="●"/>
            </a:pPr>
            <a:r>
              <a:rPr lang="en" sz="1700">
                <a:solidFill>
                  <a:srgbClr val="FFFF00"/>
                </a:solidFill>
              </a:rPr>
              <a:t>Blended Learning Courses </a:t>
            </a:r>
            <a:endParaRPr sz="1700">
              <a:solidFill>
                <a:srgbClr val="FFFF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Char char="●"/>
            </a:pPr>
            <a:r>
              <a:rPr lang="en" sz="1700">
                <a:solidFill>
                  <a:srgbClr val="FFFF00"/>
                </a:solidFill>
              </a:rPr>
              <a:t> MOOC Courses</a:t>
            </a:r>
            <a:endParaRPr sz="1700">
              <a:solidFill>
                <a:srgbClr val="FFFF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1700">
                <a:solidFill>
                  <a:srgbClr val="FFFF00"/>
                </a:solidFill>
              </a:rPr>
              <a:t> </a:t>
            </a:r>
            <a:r>
              <a:rPr lang="en" sz="1500">
                <a:solidFill>
                  <a:srgbClr val="FFFF00"/>
                </a:solidFill>
              </a:rPr>
              <a:t>Open &amp; Distance Learning</a:t>
            </a:r>
            <a:r>
              <a:rPr lang="en" sz="2000"/>
              <a:t> </a:t>
            </a:r>
            <a:r>
              <a:rPr lang="en" sz="1500">
                <a:solidFill>
                  <a:srgbClr val="FFFF00"/>
                </a:solidFill>
              </a:rPr>
              <a:t>Programmes &amp; Online Programmes</a:t>
            </a:r>
            <a:endParaRPr sz="2000"/>
          </a:p>
        </p:txBody>
      </p:sp>
      <p:sp>
        <p:nvSpPr>
          <p:cNvPr id="648" name="Google Shape;648;p75"/>
          <p:cNvSpPr txBox="1">
            <a:spLocks noGrp="1"/>
          </p:cNvSpPr>
          <p:nvPr>
            <p:ph type="body" idx="1"/>
          </p:nvPr>
        </p:nvSpPr>
        <p:spPr>
          <a:xfrm>
            <a:off x="3956550" y="576900"/>
            <a:ext cx="4754700" cy="4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Strategies for </a:t>
            </a:r>
            <a:endParaRPr sz="1900"/>
          </a:p>
          <a:p>
            <a:pPr marL="914400" lvl="1" indent="-349250" algn="l" rtl="0">
              <a:spcBef>
                <a:spcPts val="160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>
                <a:solidFill>
                  <a:srgbClr val="FFFF00"/>
                </a:solidFill>
              </a:rPr>
              <a:t>Course Planning &amp; Designing</a:t>
            </a:r>
            <a:endParaRPr sz="1900">
              <a:solidFill>
                <a:srgbClr val="FFFF00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AutoNum type="alphaLcPeriod"/>
            </a:pPr>
            <a:r>
              <a:rPr lang="en" sz="1900">
                <a:solidFill>
                  <a:srgbClr val="FFFF00"/>
                </a:solidFill>
              </a:rPr>
              <a:t>Selecting Appropriate Pedagogy</a:t>
            </a:r>
            <a:endParaRPr sz="1900">
              <a:solidFill>
                <a:srgbClr val="FFFF00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/>
              <a:t>Content </a:t>
            </a:r>
            <a:r>
              <a:rPr lang="en" sz="1900">
                <a:solidFill>
                  <a:srgbClr val="FFFF00"/>
                </a:solidFill>
              </a:rPr>
              <a:t>Developmen</a:t>
            </a:r>
            <a:r>
              <a:rPr lang="en" sz="1900"/>
              <a:t>t [ </a:t>
            </a:r>
            <a:r>
              <a:rPr lang="en" sz="1900" b="1">
                <a:solidFill>
                  <a:srgbClr val="FFFF00"/>
                </a:solidFill>
              </a:rPr>
              <a:t>Create &amp; Using existing </a:t>
            </a:r>
            <a:r>
              <a:rPr lang="en" sz="1900"/>
              <a:t>]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>
                <a:solidFill>
                  <a:srgbClr val="FFFF00"/>
                </a:solidFill>
              </a:rPr>
              <a:t>Selecting the Delivery</a:t>
            </a:r>
            <a:r>
              <a:rPr lang="en" sz="1900"/>
              <a:t> Platforms [ Synchronous  &amp; Asynchronous ]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>
                <a:solidFill>
                  <a:srgbClr val="FFFF00"/>
                </a:solidFill>
              </a:rPr>
              <a:t>Course Transaction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en" sz="1900">
                <a:solidFill>
                  <a:srgbClr val="FFFF00"/>
                </a:solidFill>
              </a:rPr>
              <a:t>Activities , Assessments</a:t>
            </a:r>
            <a:r>
              <a:rPr lang="en" sz="1900"/>
              <a:t> &amp;  </a:t>
            </a:r>
            <a:r>
              <a:rPr lang="en" sz="1900">
                <a:solidFill>
                  <a:srgbClr val="FFFF00"/>
                </a:solidFill>
              </a:rPr>
              <a:t>Interaction</a:t>
            </a:r>
            <a:endParaRPr sz="19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6"/>
          <p:cNvSpPr txBox="1">
            <a:spLocks noGrp="1"/>
          </p:cNvSpPr>
          <p:nvPr>
            <p:ph type="title"/>
          </p:nvPr>
        </p:nvSpPr>
        <p:spPr>
          <a:xfrm>
            <a:off x="78600" y="141475"/>
            <a:ext cx="89100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: </a:t>
            </a:r>
            <a:r>
              <a:rPr lang="en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 Learning from Push to Pull</a:t>
            </a:r>
            <a:endParaRPr sz="2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6"/>
          <p:cNvSpPr txBox="1">
            <a:spLocks noGrp="1"/>
          </p:cNvSpPr>
          <p:nvPr>
            <p:ph type="body" idx="1"/>
          </p:nvPr>
        </p:nvSpPr>
        <p:spPr>
          <a:xfrm>
            <a:off x="395536" y="1113588"/>
            <a:ext cx="4023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ts val="2400"/>
              <a:buNone/>
            </a:pPr>
            <a:r>
              <a:rPr lang="en">
                <a:solidFill>
                  <a:srgbClr val="4A86E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Centralised Learning</a:t>
            </a:r>
            <a:endParaRPr>
              <a:solidFill>
                <a:srgbClr val="4A86E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6"/>
          <p:cNvSpPr txBox="1">
            <a:spLocks noGrp="1"/>
          </p:cNvSpPr>
          <p:nvPr>
            <p:ph type="body" idx="3"/>
          </p:nvPr>
        </p:nvSpPr>
        <p:spPr>
          <a:xfrm>
            <a:off x="4716016" y="1113588"/>
            <a:ext cx="40419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" sz="2040" b="1">
                <a:solidFill>
                  <a:srgbClr val="4A86E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Learning Centric</a:t>
            </a:r>
            <a:endParaRPr>
              <a:solidFill>
                <a:srgbClr val="4A86E8"/>
              </a:solidFill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</a:pPr>
            <a:r>
              <a:rPr lang="en" sz="2040" b="1">
                <a:solidFill>
                  <a:srgbClr val="4A86E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Learner-Centric Learning</a:t>
            </a:r>
            <a:endParaRPr sz="2040" b="1">
              <a:solidFill>
                <a:srgbClr val="4A86E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76" descr="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660915"/>
            <a:ext cx="3772500" cy="3086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57" name="Google Shape;657;p76" descr="Pull model_elr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4008" y="1649535"/>
            <a:ext cx="4022700" cy="3108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7"/>
          <p:cNvSpPr txBox="1">
            <a:spLocks noGrp="1"/>
          </p:cNvSpPr>
          <p:nvPr>
            <p:ph type="title" idx="4294967295"/>
          </p:nvPr>
        </p:nvSpPr>
        <p:spPr>
          <a:xfrm>
            <a:off x="324475" y="148225"/>
            <a:ext cx="75285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NEP 2020: Blended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3" name="Google Shape;663;p77"/>
          <p:cNvSpPr txBox="1">
            <a:spLocks noGrp="1"/>
          </p:cNvSpPr>
          <p:nvPr>
            <p:ph type="body" idx="4294967295"/>
          </p:nvPr>
        </p:nvSpPr>
        <p:spPr>
          <a:xfrm>
            <a:off x="324475" y="1038150"/>
            <a:ext cx="84948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Given the emergence of digital technologies and the emerging importance of leveraging technology for teaching-learning at all levels from school to higher education, the NEP 2020 recommends for use of blended models of learning. </a:t>
            </a:r>
            <a:endParaRPr sz="20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 </a:t>
            </a:r>
            <a:r>
              <a:rPr lang="en" sz="2000">
                <a:highlight>
                  <a:srgbClr val="FFFF00"/>
                </a:highlight>
              </a:rPr>
              <a:t>NEP-2020 states</a:t>
            </a:r>
            <a:r>
              <a:rPr lang="en" sz="2000"/>
              <a:t> that </a:t>
            </a:r>
            <a:endParaRPr sz="20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lang="en" sz="2000">
                <a:highlight>
                  <a:srgbClr val="FFFF00"/>
                </a:highlight>
              </a:rPr>
              <a:t>While promoting digital learning and education, the importance of face-to-face in-person learning is fully recognized</a:t>
            </a:r>
            <a:r>
              <a:rPr lang="en" sz="2000"/>
              <a:t>. </a:t>
            </a:r>
            <a:r>
              <a:rPr lang="en" sz="2000">
                <a:highlight>
                  <a:srgbClr val="FFFF00"/>
                </a:highlight>
              </a:rPr>
              <a:t>Accordingly, different effective models of blended learning will be identified for appropriate replication for different subjects. (NEP-24.4 (i), page – 62)</a:t>
            </a:r>
            <a:r>
              <a:rPr lang="en" sz="2000"/>
              <a:t>”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8"/>
          <p:cNvSpPr txBox="1">
            <a:spLocks noGrp="1"/>
          </p:cNvSpPr>
          <p:nvPr>
            <p:ph type="title" idx="4294967295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Blend in Blended Learning</a:t>
            </a:r>
            <a:endParaRPr/>
          </a:p>
        </p:txBody>
      </p:sp>
      <p:sp>
        <p:nvSpPr>
          <p:cNvPr id="669" name="Google Shape;669;p78"/>
          <p:cNvSpPr txBox="1">
            <a:spLocks noGrp="1"/>
          </p:cNvSpPr>
          <p:nvPr>
            <p:ph type="body" idx="4294967295"/>
          </p:nvPr>
        </p:nvSpPr>
        <p:spPr>
          <a:xfrm>
            <a:off x="3539325" y="509925"/>
            <a:ext cx="5394900" cy="43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It is an instructional methodology, a teaching and learning approach that combines </a:t>
            </a:r>
            <a:r>
              <a:rPr lang="en" sz="1900">
                <a:highlight>
                  <a:srgbClr val="FFFF00"/>
                </a:highlight>
              </a:rPr>
              <a:t>face-to-face</a:t>
            </a:r>
            <a:r>
              <a:rPr lang="en" sz="1900"/>
              <a:t> classroom methods with </a:t>
            </a:r>
            <a:r>
              <a:rPr lang="en" sz="1900">
                <a:highlight>
                  <a:srgbClr val="FFFF00"/>
                </a:highlight>
              </a:rPr>
              <a:t>computer mediated</a:t>
            </a:r>
            <a:r>
              <a:rPr lang="en" sz="1900"/>
              <a:t> activities to deliver instruction.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This pedagogical approach means a mixture of face-to-face and online activities and the integration of </a:t>
            </a:r>
            <a:r>
              <a:rPr lang="en" sz="1900">
                <a:highlight>
                  <a:srgbClr val="FFFF00"/>
                </a:highlight>
              </a:rPr>
              <a:t>synchronous</a:t>
            </a:r>
            <a:r>
              <a:rPr lang="en" sz="1900"/>
              <a:t> and </a:t>
            </a:r>
            <a:r>
              <a:rPr lang="en" sz="1900">
                <a:highlight>
                  <a:srgbClr val="FFFF00"/>
                </a:highlight>
              </a:rPr>
              <a:t>asynchronous</a:t>
            </a:r>
            <a:r>
              <a:rPr lang="en" sz="1900"/>
              <a:t> learning tools, thus providing an optimal possibility for the arrangement of effective learning processes.</a:t>
            </a:r>
            <a:endParaRPr sz="19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0" name="Google Shape;670;p78" title="Blend in Blended Learning by Dr. Jayashree Shind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34400"/>
            <a:ext cx="2876893" cy="21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9"/>
          <p:cNvSpPr txBox="1">
            <a:spLocks noGrp="1"/>
          </p:cNvSpPr>
          <p:nvPr>
            <p:ph type="title" idx="4294967295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Blended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6" name="Google Shape;676;p79"/>
          <p:cNvSpPr txBox="1">
            <a:spLocks noGrp="1"/>
          </p:cNvSpPr>
          <p:nvPr>
            <p:ph type="body" idx="4294967295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BL is not a mere mix of online and face-to-face mode, but it refers to a </a:t>
            </a:r>
            <a:r>
              <a:rPr lang="en" sz="1900" b="1">
                <a:highlight>
                  <a:srgbClr val="FFFF00"/>
                </a:highlight>
              </a:rPr>
              <a:t>well-planned</a:t>
            </a:r>
            <a:r>
              <a:rPr lang="en" sz="1900"/>
              <a:t> combination of </a:t>
            </a:r>
            <a:r>
              <a:rPr lang="en" sz="1900" b="1">
                <a:highlight>
                  <a:srgbClr val="FFFF00"/>
                </a:highlight>
              </a:rPr>
              <a:t>meaningful activities</a:t>
            </a:r>
            <a:r>
              <a:rPr lang="en" sz="1900"/>
              <a:t> in both the modes.</a:t>
            </a:r>
            <a:endParaRPr sz="1900"/>
          </a:p>
        </p:txBody>
      </p:sp>
      <p:sp>
        <p:nvSpPr>
          <p:cNvPr id="677" name="Google Shape;677;p79"/>
          <p:cNvSpPr txBox="1">
            <a:spLocks noGrp="1"/>
          </p:cNvSpPr>
          <p:nvPr>
            <p:ph type="body" idx="4294967295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The blend demands consideration of several factors, mainly focussing on </a:t>
            </a:r>
            <a:r>
              <a:rPr lang="en" sz="1900" b="1">
                <a:highlight>
                  <a:srgbClr val="FFFF00"/>
                </a:highlight>
              </a:rPr>
              <a:t>learning outcomes</a:t>
            </a:r>
            <a:r>
              <a:rPr lang="en" sz="1900"/>
              <a:t> and the </a:t>
            </a:r>
            <a:r>
              <a:rPr lang="en" sz="1900" b="1">
                <a:highlight>
                  <a:srgbClr val="FFFF00"/>
                </a:highlight>
              </a:rPr>
              <a:t>learner-centred instructional environment</a:t>
            </a:r>
            <a:r>
              <a:rPr lang="en" sz="1900"/>
              <a:t>. 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 txBox="1">
            <a:spLocks noGrp="1"/>
          </p:cNvSpPr>
          <p:nvPr>
            <p:ph type="title"/>
          </p:nvPr>
        </p:nvSpPr>
        <p:spPr>
          <a:xfrm>
            <a:off x="412775" y="64275"/>
            <a:ext cx="85206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8">
                <a:solidFill>
                  <a:srgbClr val="FFFF00"/>
                </a:solidFill>
              </a:rPr>
              <a:t>Professor K Srinivas Learning Portal : </a:t>
            </a:r>
            <a:r>
              <a:rPr lang="en" sz="2888" u="sng">
                <a:solidFill>
                  <a:schemeClr val="lt1"/>
                </a:solidFill>
              </a:rPr>
              <a:t>profksrinivas.in</a:t>
            </a:r>
            <a:endParaRPr sz="2888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33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0" name="Google Shape;5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75" y="617825"/>
            <a:ext cx="7722451" cy="434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0"/>
          <p:cNvSpPr txBox="1">
            <a:spLocks noGrp="1"/>
          </p:cNvSpPr>
          <p:nvPr>
            <p:ph type="title" idx="4294967295"/>
          </p:nvPr>
        </p:nvSpPr>
        <p:spPr>
          <a:xfrm>
            <a:off x="1128750" y="688275"/>
            <a:ext cx="68865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/>
              <a:t>The Objective of Blended Learning</a:t>
            </a:r>
            <a:endParaRPr sz="3140"/>
          </a:p>
        </p:txBody>
      </p:sp>
      <p:sp>
        <p:nvSpPr>
          <p:cNvPr id="683" name="Google Shape;683;p80"/>
          <p:cNvSpPr txBox="1">
            <a:spLocks noGrp="1"/>
          </p:cNvSpPr>
          <p:nvPr>
            <p:ph type="body" idx="4294967295"/>
          </p:nvPr>
        </p:nvSpPr>
        <p:spPr>
          <a:xfrm>
            <a:off x="1128750" y="2144038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The </a:t>
            </a:r>
            <a:r>
              <a:rPr lang="en" sz="2500" b="1"/>
              <a:t>Primary Objective</a:t>
            </a:r>
            <a:r>
              <a:rPr lang="en" sz="2500"/>
              <a:t> of Blended Learning is to make the process of learning not only </a:t>
            </a:r>
            <a:r>
              <a:rPr lang="en" sz="2500" b="1" u="sng"/>
              <a:t>i</a:t>
            </a:r>
            <a:r>
              <a:rPr lang="en" sz="2500" b="1" u="sng">
                <a:highlight>
                  <a:srgbClr val="FFFF00"/>
                </a:highlight>
              </a:rPr>
              <a:t>mpactful</a:t>
            </a:r>
            <a:r>
              <a:rPr lang="en" sz="2500"/>
              <a:t> but also </a:t>
            </a:r>
            <a:r>
              <a:rPr lang="en" sz="2500" b="1" u="sng">
                <a:highlight>
                  <a:srgbClr val="FFFF00"/>
                </a:highlight>
              </a:rPr>
              <a:t>engaging</a:t>
            </a:r>
            <a:r>
              <a:rPr lang="en" sz="2500"/>
              <a:t>, </a:t>
            </a:r>
            <a:r>
              <a:rPr lang="en" sz="2500" b="1" u="sng">
                <a:highlight>
                  <a:srgbClr val="FFFF00"/>
                </a:highlight>
              </a:rPr>
              <a:t>interesting</a:t>
            </a:r>
            <a:r>
              <a:rPr lang="en" sz="2500"/>
              <a:t> and </a:t>
            </a:r>
            <a:r>
              <a:rPr lang="en" sz="2500" b="1" u="sng">
                <a:highlight>
                  <a:srgbClr val="FFFF00"/>
                </a:highlight>
              </a:rPr>
              <a:t>challenging</a:t>
            </a:r>
            <a:r>
              <a:rPr lang="en" sz="2500"/>
              <a:t> for the learner.</a:t>
            </a: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 txBox="1">
            <a:spLocks noGrp="1"/>
          </p:cNvSpPr>
          <p:nvPr>
            <p:ph type="title" idx="4294967295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Seven Steps to  Blended Learning</a:t>
            </a:r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type="body" idx="4294967295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1700"/>
              <a:t>There are Seven steps to successful implementation of Blended Learning : </a:t>
            </a: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Have a Plan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a baby step- One target at a time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Involve staff and students in the process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Set clear Learning Goals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Have right Teaching Resources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Make the system work for you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Monitor - Refine  and  Repeat</a:t>
            </a:r>
            <a:endParaRPr sz="1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2"/>
          <p:cNvSpPr txBox="1">
            <a:spLocks noGrp="1"/>
          </p:cNvSpPr>
          <p:nvPr>
            <p:ph type="title" idx="4294967295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learning              [ </a:t>
            </a:r>
            <a:r>
              <a:rPr lang="en" sz="1400" b="0">
                <a:solidFill>
                  <a:schemeClr val="lt1"/>
                </a:solidFill>
                <a:highlight>
                  <a:srgbClr val="FF9900"/>
                </a:highlight>
                <a:latin typeface="Lato"/>
                <a:ea typeface="Lato"/>
                <a:cs typeface="Lato"/>
                <a:sym typeface="Lato"/>
              </a:rPr>
              <a:t>Face-to-face (F2F)</a:t>
            </a:r>
            <a:r>
              <a:rPr lang="en" sz="1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]</a:t>
            </a:r>
            <a:endParaRPr/>
          </a:p>
        </p:txBody>
      </p:sp>
      <p:sp>
        <p:nvSpPr>
          <p:cNvPr id="695" name="Google Shape;695;p82"/>
          <p:cNvSpPr txBox="1">
            <a:spLocks noGrp="1"/>
          </p:cNvSpPr>
          <p:nvPr>
            <p:ph type="body" idx="4294967295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term ‘</a:t>
            </a:r>
            <a:r>
              <a:rPr lang="en" sz="1400" b="1">
                <a:highlight>
                  <a:srgbClr val="FFFF00"/>
                </a:highlight>
              </a:rPr>
              <a:t>In-class learning</a:t>
            </a:r>
            <a:r>
              <a:rPr lang="en" sz="1400"/>
              <a:t>’ refers to all activities within the classrooms/labs with </a:t>
            </a:r>
            <a:r>
              <a:rPr lang="en" sz="1400" b="1"/>
              <a:t>Physical</a:t>
            </a:r>
            <a:r>
              <a:rPr lang="en" sz="1400"/>
              <a:t> </a:t>
            </a:r>
            <a:r>
              <a:rPr lang="en" sz="1400" b="1"/>
              <a:t>Presence</a:t>
            </a:r>
            <a:r>
              <a:rPr lang="en" sz="1400"/>
              <a:t> of students and teacher including, </a:t>
            </a:r>
            <a:r>
              <a:rPr lang="en" sz="1400" b="1" i="1"/>
              <a:t>but not limited to,</a:t>
            </a:r>
            <a:r>
              <a:rPr lang="en" sz="1400"/>
              <a:t> experiences such as 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Teacher’s Explanations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Demonstrations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Large Group Activities </a:t>
            </a:r>
            <a:endParaRPr sz="140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Brainstorming</a:t>
            </a:r>
            <a:endParaRPr sz="120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Discussions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Small Group Activities </a:t>
            </a:r>
            <a:endParaRPr sz="140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Group-work</a:t>
            </a:r>
            <a:endParaRPr sz="120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Problem-solving</a:t>
            </a:r>
            <a:endParaRPr sz="120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Experiments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3"/>
          <p:cNvSpPr txBox="1">
            <a:spLocks noGrp="1"/>
          </p:cNvSpPr>
          <p:nvPr>
            <p:ph type="title" idx="4294967295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Face-to-face (F2F)</a:t>
            </a:r>
            <a:r>
              <a:rPr lang="en" sz="14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Mode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1" name="Google Shape;701;p83"/>
          <p:cNvSpPr txBox="1">
            <a:spLocks noGrp="1"/>
          </p:cNvSpPr>
          <p:nvPr>
            <p:ph type="body" idx="4294967295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</a:t>
            </a:r>
            <a:r>
              <a:rPr lang="en">
                <a:highlight>
                  <a:srgbClr val="FFFF00"/>
                </a:highlight>
              </a:rPr>
              <a:t>Attending</a:t>
            </a:r>
            <a:r>
              <a:rPr lang="en"/>
              <a:t> instructor’s short duration lectures for introducing or summarizing topics, understanding complex concepts  resolving queries based on </a:t>
            </a:r>
            <a:r>
              <a:rPr lang="en">
                <a:highlight>
                  <a:srgbClr val="FFFF00"/>
                </a:highlight>
              </a:rPr>
              <a:t>self-learnin</a:t>
            </a:r>
            <a:r>
              <a:rPr lang="en"/>
              <a:t>g or </a:t>
            </a:r>
            <a:r>
              <a:rPr lang="en">
                <a:highlight>
                  <a:srgbClr val="FFFF00"/>
                </a:highlight>
              </a:rPr>
              <a:t>group-learning</a:t>
            </a:r>
            <a:r>
              <a:rPr lang="en"/>
              <a:t>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highlight>
                  <a:srgbClr val="FFFF00"/>
                </a:highlight>
              </a:rPr>
              <a:t>Participating</a:t>
            </a:r>
            <a:r>
              <a:rPr lang="en"/>
              <a:t> in group activities in the classroom with peers, mainly for </a:t>
            </a:r>
            <a:r>
              <a:rPr lang="en">
                <a:highlight>
                  <a:srgbClr val="FFFF00"/>
                </a:highlight>
              </a:rPr>
              <a:t>analyzing</a:t>
            </a:r>
            <a:r>
              <a:rPr lang="en"/>
              <a:t> and </a:t>
            </a:r>
            <a:r>
              <a:rPr lang="en">
                <a:highlight>
                  <a:srgbClr val="FFFF00"/>
                </a:highlight>
              </a:rPr>
              <a:t>applying</a:t>
            </a:r>
            <a:r>
              <a:rPr lang="en"/>
              <a:t> information sought through eResources,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highlight>
                  <a:srgbClr val="FFFF00"/>
                </a:highlight>
              </a:rPr>
              <a:t>Collaborating</a:t>
            </a:r>
            <a:r>
              <a:rPr lang="en"/>
              <a:t> and co-creating new knowledge  borrowing and accessing books and periodicals from the library,  field visits, sports, etc.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Face-to-face training, physical training, apprenticeships, internships, etc.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Physical labs, hackathons, working in maker spaces, etc.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Appearing for periodical assessments, summative tests on-campus, etc. 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Any instructional activity for which students and teachers physically meet on the campus or else out of campus in the same geographical environments in the light of learning outcomes.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4"/>
          <p:cNvSpPr txBox="1">
            <a:spLocks noGrp="1"/>
          </p:cNvSpPr>
          <p:nvPr>
            <p:ph type="title" idx="4294967295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Out-of-class learning [ ICT Platforms / LMS  ]</a:t>
            </a:r>
            <a:endParaRPr sz="2400"/>
          </a:p>
        </p:txBody>
      </p:sp>
      <p:sp>
        <p:nvSpPr>
          <p:cNvPr id="707" name="Google Shape;707;p84"/>
          <p:cNvSpPr txBox="1">
            <a:spLocks noGrp="1"/>
          </p:cNvSpPr>
          <p:nvPr>
            <p:ph type="body" idx="4294967295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 ‘</a:t>
            </a:r>
            <a:r>
              <a:rPr lang="en" b="1">
                <a:highlight>
                  <a:srgbClr val="FFFF00"/>
                </a:highlight>
              </a:rPr>
              <a:t>Out-of-class learning</a:t>
            </a:r>
            <a:r>
              <a:rPr lang="en"/>
              <a:t>’ refers to all activities outside the classrooms/labs with </a:t>
            </a:r>
            <a:r>
              <a:rPr lang="en" b="1"/>
              <a:t>Non-Physical</a:t>
            </a:r>
            <a:r>
              <a:rPr lang="en"/>
              <a:t> presence of students including, </a:t>
            </a:r>
            <a:r>
              <a:rPr lang="en" b="1" i="1"/>
              <a:t>but not limited to,</a:t>
            </a:r>
            <a:r>
              <a:rPr lang="en"/>
              <a:t> experiences such as 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Accessing Resources with or without digital devices </a:t>
            </a:r>
            <a:endParaRPr/>
          </a:p>
          <a:p>
            <a:pPr marL="1371600" lvl="1" indent="-304164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Books, Newspapers, Journals,  Pdf, Videos, Lecture Notes, Audio Files, Web-Pages, eBooks, eJournals, etc.) </a:t>
            </a:r>
            <a:endParaRPr/>
          </a:p>
          <a:p>
            <a:pPr marL="1371600" lvl="1" indent="-304164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Getting Involved in   interactions with peers and community </a:t>
            </a:r>
            <a:endParaRPr/>
          </a:p>
          <a:p>
            <a:pPr marL="18288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"/>
              <a:t>Online Collaboration </a:t>
            </a:r>
            <a:endParaRPr/>
          </a:p>
          <a:p>
            <a:pPr marL="18288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"/>
              <a:t>Group-projects with classmates outside classroom </a:t>
            </a:r>
            <a:endParaRPr/>
          </a:p>
          <a:p>
            <a:pPr marL="18288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"/>
              <a:t>Visits to Workshops/Offices in surroundings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5"/>
          <p:cNvSpPr txBox="1">
            <a:spLocks noGrp="1"/>
          </p:cNvSpPr>
          <p:nvPr>
            <p:ph type="title" idx="4294967295"/>
          </p:nvPr>
        </p:nvSpPr>
        <p:spPr>
          <a:xfrm>
            <a:off x="311725" y="653326"/>
            <a:ext cx="37065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mode of learning 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713" name="Google Shape;713;p85"/>
          <p:cNvSpPr txBox="1">
            <a:spLocks noGrp="1"/>
          </p:cNvSpPr>
          <p:nvPr>
            <p:ph type="body" idx="4294967295"/>
          </p:nvPr>
        </p:nvSpPr>
        <p:spPr>
          <a:xfrm>
            <a:off x="4620575" y="653325"/>
            <a:ext cx="4211700" cy="4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30262"/>
              <a:buChar char="●"/>
            </a:pPr>
            <a:r>
              <a:rPr lang="en">
                <a:highlight>
                  <a:srgbClr val="FFFF00"/>
                </a:highlight>
              </a:rPr>
              <a:t>A</a:t>
            </a:r>
            <a:r>
              <a:rPr lang="en" sz="1381">
                <a:highlight>
                  <a:srgbClr val="FFFF00"/>
                </a:highlight>
              </a:rPr>
              <a:t>ccessing</a:t>
            </a:r>
            <a:r>
              <a:rPr lang="en" sz="1381"/>
              <a:t> eResources, mainly in the form of Open Educational Resources (consisting formats such as text, graphics, animations, simulations, gaming, interactive multimedia, etc.) uploaded on LMS by the instructor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Accessing</a:t>
            </a:r>
            <a:r>
              <a:rPr lang="en" sz="1381"/>
              <a:t> links, eResources, digital libraries suggested by the instructor as well as explored individually or in groups.  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Studying </a:t>
            </a:r>
            <a:r>
              <a:rPr lang="en" sz="1381"/>
              <a:t>MOOCs/ SMOCs, etc. by the learner as per guidelines by the instructor (e.g. Instructor may connect students to a successful ongoing MOOC but plan several on-campus activities alongwith it.)  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Attending</a:t>
            </a:r>
            <a:r>
              <a:rPr lang="en" sz="1381"/>
              <a:t> online virtual sessions of the instructor  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Performing</a:t>
            </a:r>
            <a:r>
              <a:rPr lang="en" sz="1381"/>
              <a:t> individual or group activities using any ICT tool or platform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Participating </a:t>
            </a:r>
            <a:r>
              <a:rPr lang="en" sz="1381"/>
              <a:t>in the workshops/webinars as per suggested by the instructor related to the curriculum</a:t>
            </a:r>
            <a:endParaRPr sz="1381"/>
          </a:p>
          <a:p>
            <a:pPr marL="457200" lvl="0" indent="-303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381">
                <a:highlight>
                  <a:srgbClr val="FFFF00"/>
                </a:highlight>
              </a:rPr>
              <a:t>Completing</a:t>
            </a:r>
            <a:r>
              <a:rPr lang="en" sz="1381"/>
              <a:t> assignments and uploading on LMS / submitting to the instructor using other ICT platforms</a:t>
            </a:r>
            <a:endParaRPr sz="138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8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>
            <a:spLocks noGrp="1"/>
          </p:cNvSpPr>
          <p:nvPr>
            <p:ph type="title" idx="4294967295"/>
          </p:nvPr>
        </p:nvSpPr>
        <p:spPr>
          <a:xfrm>
            <a:off x="311725" y="653326"/>
            <a:ext cx="3706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2307"/>
              <a:buFont typeface="Arial"/>
              <a:buNone/>
            </a:pPr>
            <a:r>
              <a:rPr lang="en" sz="2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mode of learning </a:t>
            </a:r>
            <a:endParaRPr/>
          </a:p>
        </p:txBody>
      </p:sp>
      <p:sp>
        <p:nvSpPr>
          <p:cNvPr id="719" name="Google Shape;719;p86"/>
          <p:cNvSpPr txBox="1">
            <a:spLocks noGrp="1"/>
          </p:cNvSpPr>
          <p:nvPr>
            <p:ph type="body" idx="4294967295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6345" algn="l" rtl="0">
              <a:spcBef>
                <a:spcPts val="1200"/>
              </a:spcBef>
              <a:spcAft>
                <a:spcPts val="0"/>
              </a:spcAft>
              <a:buSzPts val="1382"/>
              <a:buChar char="●"/>
            </a:pPr>
            <a:r>
              <a:rPr lang="en" sz="1381">
                <a:highlight>
                  <a:srgbClr val="FFFF00"/>
                </a:highlight>
              </a:rPr>
              <a:t>Attempting</a:t>
            </a:r>
            <a:r>
              <a:rPr lang="en" sz="1381"/>
              <a:t> tests/quizzes</a:t>
            </a:r>
            <a:endParaRPr sz="1381"/>
          </a:p>
          <a:p>
            <a:pPr marL="457200" lvl="0" indent="-316345" algn="l" rtl="0">
              <a:spcBef>
                <a:spcPts val="0"/>
              </a:spcBef>
              <a:spcAft>
                <a:spcPts val="0"/>
              </a:spcAft>
              <a:buSzPts val="1382"/>
              <a:buChar char="●"/>
            </a:pPr>
            <a:r>
              <a:rPr lang="en" sz="1381">
                <a:highlight>
                  <a:srgbClr val="FFFF00"/>
                </a:highlight>
              </a:rPr>
              <a:t>Engaging</a:t>
            </a:r>
            <a:r>
              <a:rPr lang="en" sz="1381"/>
              <a:t> into virtual labs, simulations etc.</a:t>
            </a:r>
            <a:endParaRPr sz="1381"/>
          </a:p>
          <a:p>
            <a:pPr marL="457200" lvl="0" indent="-316345" algn="l" rtl="0">
              <a:spcBef>
                <a:spcPts val="0"/>
              </a:spcBef>
              <a:spcAft>
                <a:spcPts val="0"/>
              </a:spcAft>
              <a:buSzPts val="1382"/>
              <a:buChar char="●"/>
            </a:pPr>
            <a:r>
              <a:rPr lang="en" sz="1381">
                <a:highlight>
                  <a:srgbClr val="FFFF00"/>
                </a:highlight>
              </a:rPr>
              <a:t>Engaging</a:t>
            </a:r>
            <a:r>
              <a:rPr lang="en" sz="1381"/>
              <a:t> in webinars, e-conferences, online short term training programmes, etc.</a:t>
            </a:r>
            <a:endParaRPr sz="1381"/>
          </a:p>
          <a:p>
            <a:pPr marL="457200" lvl="0" indent="-316345" algn="l" rtl="0">
              <a:spcBef>
                <a:spcPts val="0"/>
              </a:spcBef>
              <a:spcAft>
                <a:spcPts val="0"/>
              </a:spcAft>
              <a:buSzPts val="1382"/>
              <a:buChar char="●"/>
            </a:pPr>
            <a:r>
              <a:rPr lang="en" sz="1381">
                <a:highlight>
                  <a:srgbClr val="FFFF00"/>
                </a:highlight>
              </a:rPr>
              <a:t>Engaging</a:t>
            </a:r>
            <a:r>
              <a:rPr lang="en" sz="1381"/>
              <a:t> in online internships/ projects, etc.</a:t>
            </a:r>
            <a:endParaRPr sz="1381"/>
          </a:p>
          <a:p>
            <a:pPr marL="457200" lvl="0" indent="-316345" algn="l" rtl="0">
              <a:spcBef>
                <a:spcPts val="0"/>
              </a:spcBef>
              <a:spcAft>
                <a:spcPts val="0"/>
              </a:spcAft>
              <a:buSzPts val="1382"/>
              <a:buChar char="●"/>
            </a:pPr>
            <a:r>
              <a:rPr lang="en" sz="1381">
                <a:highlight>
                  <a:srgbClr val="FFFF00"/>
                </a:highlight>
              </a:rPr>
              <a:t>Engaging</a:t>
            </a:r>
            <a:r>
              <a:rPr lang="en" sz="1381"/>
              <a:t> in any activity directly related to the course curriculum for which learner is not needed to visit the classroom physically but needs to use digital devices and internet connectivity</a:t>
            </a:r>
            <a:endParaRPr sz="138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7"/>
          <p:cNvSpPr txBox="1">
            <a:spLocks noGrp="1"/>
          </p:cNvSpPr>
          <p:nvPr>
            <p:ph type="title"/>
          </p:nvPr>
        </p:nvSpPr>
        <p:spPr>
          <a:xfrm>
            <a:off x="533775" y="575950"/>
            <a:ext cx="8188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44000"/>
              <a:buFont typeface="Arial"/>
              <a:buNone/>
            </a:pPr>
            <a:r>
              <a:rPr lang="en" sz="25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Key Features of Blended Learning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7"/>
          <p:cNvSpPr txBox="1">
            <a:spLocks noGrp="1"/>
          </p:cNvSpPr>
          <p:nvPr>
            <p:ph type="body" idx="1"/>
          </p:nvPr>
        </p:nvSpPr>
        <p:spPr>
          <a:xfrm>
            <a:off x="580125" y="1211350"/>
            <a:ext cx="8095500" cy="3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</a:t>
            </a:r>
            <a:r>
              <a:rPr lang="en" sz="1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Increased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student engagement in learning.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Enhanced teacher and student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interaction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Responsibility for learning.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Time management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and flexibility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Improved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student learning outcomes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Enhanced institutional reputation.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More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flexible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teaching and learning environment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More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amenable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for self and continuous learning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2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92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Better opportunities for </a:t>
            </a:r>
            <a:r>
              <a:rPr lang="en" sz="7923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experiential</a:t>
            </a:r>
            <a:r>
              <a:rPr lang="en" sz="792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learning </a:t>
            </a: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923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8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Pedagogies for Blended Learning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9"/>
          <p:cNvPicPr preferRelativeResize="0"/>
          <p:nvPr/>
        </p:nvPicPr>
        <p:blipFill rotWithShape="1">
          <a:blip r:embed="rId3">
            <a:alphaModFix amt="50000"/>
          </a:blip>
          <a:srcRect l="18406" r="18406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9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Flipped Classroom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2" descr="Being  a Perfect Teach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1" y="805946"/>
            <a:ext cx="6696744" cy="41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2"/>
          <p:cNvSpPr txBox="1">
            <a:spLocks noGrp="1"/>
          </p:cNvSpPr>
          <p:nvPr>
            <p:ph type="title"/>
          </p:nvPr>
        </p:nvSpPr>
        <p:spPr>
          <a:xfrm>
            <a:off x="251520" y="141480"/>
            <a:ext cx="7815653" cy="49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Gill Sans"/>
              <a:buNone/>
            </a:pPr>
            <a:r>
              <a:rPr lang="en">
                <a:solidFill>
                  <a:srgbClr val="002060"/>
                </a:solidFill>
              </a:rPr>
              <a:t>Being a Teacher is not so easy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0"/>
          <p:cNvSpPr txBox="1">
            <a:spLocks noGrp="1"/>
          </p:cNvSpPr>
          <p:nvPr>
            <p:ph type="title"/>
          </p:nvPr>
        </p:nvSpPr>
        <p:spPr>
          <a:xfrm>
            <a:off x="226525" y="273850"/>
            <a:ext cx="8727900" cy="710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152400" marR="381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2352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Definition: Flipped Classroom Pedagogy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742" name="Google Shape;742;p90"/>
          <p:cNvSpPr txBox="1">
            <a:spLocks noGrp="1"/>
          </p:cNvSpPr>
          <p:nvPr>
            <p:ph type="body" idx="1"/>
          </p:nvPr>
        </p:nvSpPr>
        <p:spPr>
          <a:xfrm>
            <a:off x="226525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152400" marR="381000" lvl="0" indent="0" algn="just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2400" marR="152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Flipping</a:t>
            </a: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(also known as “inverting” a </a:t>
            </a: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is a “</a:t>
            </a:r>
            <a:r>
              <a:rPr lang="en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pedagogy</a:t>
            </a: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approach to </a:t>
            </a: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which, c</a:t>
            </a: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ourse materials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introduced </a:t>
            </a:r>
            <a:r>
              <a:rPr lang="en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outside of the class [Online - Asynchronous Platforms ]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in-class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</a:t>
            </a:r>
            <a:r>
              <a:rPr lang="en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[Face-to-Face]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re-purposed for </a:t>
            </a:r>
            <a:r>
              <a:rPr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inquiry, application, and assessment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to better meet the needs of individual learners.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1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Steps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Flipped Classroom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2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53163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Learner Centric MOOC Pedagogy Model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>
            <a:spLocks noGrp="1"/>
          </p:cNvSpPr>
          <p:nvPr>
            <p:ph type="title"/>
          </p:nvPr>
        </p:nvSpPr>
        <p:spPr>
          <a:xfrm>
            <a:off x="3124425" y="116750"/>
            <a:ext cx="5868900" cy="72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152400" marR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5">
                <a:solidFill>
                  <a:schemeClr val="accent1"/>
                </a:solidFill>
              </a:rPr>
              <a:t>Learner Centric MOOC Pedagogy Model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58" name="Google Shape;758;p93"/>
          <p:cNvSpPr txBox="1">
            <a:spLocks noGrp="1"/>
          </p:cNvSpPr>
          <p:nvPr>
            <p:ph type="body" idx="1"/>
          </p:nvPr>
        </p:nvSpPr>
        <p:spPr>
          <a:xfrm>
            <a:off x="3381275" y="1048675"/>
            <a:ext cx="5762700" cy="409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</a:rPr>
              <a:t>LCM</a:t>
            </a:r>
            <a:r>
              <a:rPr lang="en" sz="1900"/>
              <a:t>: A </a:t>
            </a:r>
            <a:r>
              <a:rPr lang="en" sz="1900" b="1"/>
              <a:t>Model</a:t>
            </a:r>
            <a:r>
              <a:rPr lang="en" sz="1900"/>
              <a:t> for Planning, Designing and Conducting Learner-Centric MOOCs. </a:t>
            </a:r>
            <a:endParaRPr sz="19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9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Learner-Centric MOOC (LCM) model</a:t>
            </a:r>
            <a:r>
              <a:rPr lang="en" sz="19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consists of a set of </a:t>
            </a:r>
            <a:r>
              <a:rPr lang="en" sz="19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design guidelines</a:t>
            </a: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activity constructors</a:t>
            </a: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9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recommended actions</a:t>
            </a: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.  </a:t>
            </a:r>
            <a:endParaRPr sz="1900">
              <a:solidFill>
                <a:srgbClr val="4B4F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LCM model guides instructors in conceptualizing, creating and conducting a MOOC, while maintaining a learner-centric pedagogical approach at its core.</a:t>
            </a:r>
            <a:endParaRPr sz="1900"/>
          </a:p>
        </p:txBody>
      </p:sp>
      <p:pic>
        <p:nvPicPr>
          <p:cNvPr id="759" name="Google Shape;75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25" y="162475"/>
            <a:ext cx="2800350" cy="21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93" descr="The LCM Model" title="The LCM Mode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75" y="2748550"/>
            <a:ext cx="2849850" cy="23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4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766" name="Google Shape;766;p94"/>
          <p:cNvSpPr txBox="1">
            <a:spLocks noGrp="1"/>
          </p:cNvSpPr>
          <p:nvPr>
            <p:ph type="body" idx="1"/>
          </p:nvPr>
        </p:nvSpPr>
        <p:spPr>
          <a:xfrm>
            <a:off x="486000" y="481088"/>
            <a:ext cx="7535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3300">
                <a:latin typeface="Century"/>
                <a:ea typeface="Century"/>
                <a:cs typeface="Century"/>
                <a:sym typeface="Century"/>
              </a:rPr>
              <a:t>Learner-Centric MOOC Model</a:t>
            </a:r>
            <a:endParaRPr sz="3300"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767" name="Google Shape;767;p94"/>
          <p:cNvGrpSpPr/>
          <p:nvPr/>
        </p:nvGrpSpPr>
        <p:grpSpPr>
          <a:xfrm>
            <a:off x="4638734" y="1013596"/>
            <a:ext cx="2715000" cy="1690800"/>
            <a:chOff x="4638733" y="1123950"/>
            <a:chExt cx="2715000" cy="1690800"/>
          </a:xfrm>
        </p:grpSpPr>
        <p:sp>
          <p:nvSpPr>
            <p:cNvPr id="768" name="Google Shape;768;p94"/>
            <p:cNvSpPr/>
            <p:nvPr/>
          </p:nvSpPr>
          <p:spPr>
            <a:xfrm flipH="1">
              <a:off x="4638733" y="1123950"/>
              <a:ext cx="2715000" cy="1690800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DDE8C6"/>
                </a:gs>
                <a:gs pos="52000">
                  <a:srgbClr val="DDE8C6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4"/>
            <p:cNvSpPr/>
            <p:nvPr/>
          </p:nvSpPr>
          <p:spPr>
            <a:xfrm flipH="1">
              <a:off x="5810232" y="1241762"/>
              <a:ext cx="1543500" cy="13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entury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Promotes concept acquisition through </a:t>
              </a:r>
              <a:br>
                <a:rPr lang="en" sz="14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</a:br>
              <a:r>
                <a:rPr lang="en" sz="1400" b="0" i="0" u="none" strike="noStrike" cap="none">
                  <a:solidFill>
                    <a:srgbClr val="3333FF"/>
                  </a:solidFill>
                  <a:latin typeface="Century"/>
                  <a:ea typeface="Century"/>
                  <a:cs typeface="Century"/>
                  <a:sym typeface="Century"/>
                </a:rPr>
                <a:t>learner interaction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94"/>
          <p:cNvSpPr/>
          <p:nvPr/>
        </p:nvSpPr>
        <p:spPr>
          <a:xfrm rot="10800000">
            <a:off x="4619908" y="2818773"/>
            <a:ext cx="1692000" cy="169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rgbClr val="E4F3F6"/>
              </a:gs>
              <a:gs pos="13000">
                <a:srgbClr val="E4F3F6"/>
              </a:gs>
              <a:gs pos="44000">
                <a:srgbClr val="A8DBE6"/>
              </a:gs>
              <a:gs pos="100000">
                <a:srgbClr val="A8DBE6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94"/>
          <p:cNvSpPr/>
          <p:nvPr/>
        </p:nvSpPr>
        <p:spPr>
          <a:xfrm rot="-5400000">
            <a:off x="2843088" y="2822669"/>
            <a:ext cx="1692000" cy="169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rgbClr val="FEE697"/>
              </a:gs>
              <a:gs pos="43000">
                <a:srgbClr val="FEE697"/>
              </a:gs>
              <a:gs pos="65000">
                <a:srgbClr val="FFDE5A"/>
              </a:gs>
              <a:gs pos="100000">
                <a:srgbClr val="FFDE5A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94"/>
          <p:cNvSpPr/>
          <p:nvPr/>
        </p:nvSpPr>
        <p:spPr>
          <a:xfrm>
            <a:off x="2843087" y="1023120"/>
            <a:ext cx="1690800" cy="16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rgbClr val="D7CDE1"/>
              </a:gs>
              <a:gs pos="38000">
                <a:srgbClr val="D7CDE1"/>
              </a:gs>
              <a:gs pos="49000">
                <a:srgbClr val="CCC0D9"/>
              </a:gs>
              <a:gs pos="100000">
                <a:srgbClr val="CCC0D9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94"/>
          <p:cNvSpPr/>
          <p:nvPr/>
        </p:nvSpPr>
        <p:spPr>
          <a:xfrm>
            <a:off x="3228975" y="1394595"/>
            <a:ext cx="133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Learner Experience Interaction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94"/>
          <p:cNvGrpSpPr/>
          <p:nvPr/>
        </p:nvGrpSpPr>
        <p:grpSpPr>
          <a:xfrm>
            <a:off x="4619907" y="1021455"/>
            <a:ext cx="1692000" cy="1692000"/>
            <a:chOff x="4619907" y="1131810"/>
            <a:chExt cx="1692000" cy="1692000"/>
          </a:xfrm>
        </p:grpSpPr>
        <p:sp>
          <p:nvSpPr>
            <p:cNvPr id="775" name="Google Shape;775;p94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4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entury"/>
                <a:buNone/>
              </a:pPr>
              <a:r>
                <a:rPr lang="en" sz="1500" b="1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Dialogue (LeD)</a:t>
              </a:r>
              <a:endParaRPr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777" name="Google Shape;777;p94"/>
          <p:cNvSpPr/>
          <p:nvPr/>
        </p:nvSpPr>
        <p:spPr>
          <a:xfrm>
            <a:off x="3235325" y="3309643"/>
            <a:ext cx="131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Learning Extension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Trajectories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94"/>
          <p:cNvSpPr/>
          <p:nvPr/>
        </p:nvSpPr>
        <p:spPr>
          <a:xfrm>
            <a:off x="4629599" y="3309646"/>
            <a:ext cx="14907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Learning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by Doing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94"/>
          <p:cNvSpPr/>
          <p:nvPr/>
        </p:nvSpPr>
        <p:spPr>
          <a:xfrm>
            <a:off x="3917731" y="2213744"/>
            <a:ext cx="1269300" cy="1173900"/>
          </a:xfrm>
          <a:prstGeom prst="ellipse">
            <a:avLst/>
          </a:prstGeom>
          <a:solidFill>
            <a:srgbClr val="EEECE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94"/>
          <p:cNvSpPr/>
          <p:nvPr/>
        </p:nvSpPr>
        <p:spPr>
          <a:xfrm>
            <a:off x="4619907" y="1061186"/>
            <a:ext cx="1256400" cy="15429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94"/>
          <p:cNvSpPr/>
          <p:nvPr/>
        </p:nvSpPr>
        <p:spPr>
          <a:xfrm>
            <a:off x="3823574" y="2648397"/>
            <a:ext cx="144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Orchestration</a:t>
            </a:r>
            <a:endParaRPr sz="1500" b="1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82" name="Google Shape;782;p94"/>
          <p:cNvSpPr txBox="1">
            <a:spLocks noGrp="1"/>
          </p:cNvSpPr>
          <p:nvPr>
            <p:ph type="body" idx="2"/>
          </p:nvPr>
        </p:nvSpPr>
        <p:spPr>
          <a:xfrm>
            <a:off x="507600" y="1123200"/>
            <a:ext cx="73410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8" name="Google Shape;78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00" y="591725"/>
            <a:ext cx="8582749" cy="4415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6"/>
          <p:cNvSpPr txBox="1">
            <a:spLocks noGrp="1"/>
          </p:cNvSpPr>
          <p:nvPr>
            <p:ph type="body" idx="1"/>
          </p:nvPr>
        </p:nvSpPr>
        <p:spPr>
          <a:xfrm>
            <a:off x="2410100" y="821450"/>
            <a:ext cx="6321600" cy="3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B4F58"/>
              </a:buClr>
              <a:buSzPts val="1850"/>
              <a:buFont typeface="Roboto"/>
              <a:buChar char="●"/>
            </a:pPr>
            <a:r>
              <a:rPr lang="en" sz="185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Learning Dialog (LeD)</a:t>
            </a:r>
            <a:r>
              <a:rPr lang="en" sz="185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promotes concept acquisition through learner interaction. Each LeD consists of a short video providing conceptual knowledge, with explicit </a:t>
            </a:r>
            <a:r>
              <a:rPr lang="en" sz="1850" i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Reflection Spots</a:t>
            </a:r>
            <a:r>
              <a:rPr lang="en" sz="185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the learner to express prior conceptions or perform micro-practice. </a:t>
            </a:r>
            <a:endParaRPr sz="1850">
              <a:solidFill>
                <a:srgbClr val="4B4F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B4F58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 a </a:t>
            </a:r>
            <a:r>
              <a:rPr lang="en" sz="185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Reflection Spot</a:t>
            </a:r>
            <a:r>
              <a:rPr lang="en" sz="185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the instructor poses a question or gives a brief activity and the video pauses. The learner is expected to respond to the question or activity. </a:t>
            </a:r>
            <a:endParaRPr sz="1850">
              <a:solidFill>
                <a:srgbClr val="4B4F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B4F58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instructor wraps up the Reflection Spot by summarizing and addressing common responses.</a:t>
            </a:r>
            <a:endParaRPr sz="2500"/>
          </a:p>
        </p:txBody>
      </p:sp>
      <p:pic>
        <p:nvPicPr>
          <p:cNvPr id="794" name="Google Shape;79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82525"/>
            <a:ext cx="2086973" cy="14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7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Introduction to Reflection Spot</a:t>
            </a:r>
            <a:endParaRPr/>
          </a:p>
        </p:txBody>
      </p:sp>
      <p:sp>
        <p:nvSpPr>
          <p:cNvPr id="801" name="Google Shape;801;p9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2" name="Google Shape;802;p97" descr="Introducing Reflection Spot" title="Introducing Reflection Sp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69725"/>
            <a:ext cx="4450900" cy="37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8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Making Your Own LeD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8" name="Google Shape;808;p9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9" name="Google Shape;809;p98" descr="Making Your Own LeD" title="Making Your Own L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425" y="857250"/>
            <a:ext cx="44497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 on Practice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3"/>
          <p:cNvSpPr txBox="1">
            <a:spLocks noGrp="1"/>
          </p:cNvSpPr>
          <p:nvPr>
            <p:ph type="title" idx="4294967295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 2020 </a:t>
            </a:r>
            <a:endParaRPr/>
          </a:p>
        </p:txBody>
      </p:sp>
      <p:sp>
        <p:nvSpPr>
          <p:cNvPr id="572" name="Google Shape;572;p63"/>
          <p:cNvSpPr txBox="1">
            <a:spLocks noGrp="1"/>
          </p:cNvSpPr>
          <p:nvPr>
            <p:ph type="body" idx="4294967295"/>
          </p:nvPr>
        </p:nvSpPr>
        <p:spPr>
          <a:xfrm>
            <a:off x="3539325" y="593900"/>
            <a:ext cx="51990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To make the process of learning </a:t>
            </a:r>
            <a:endParaRPr sz="2900"/>
          </a:p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SzPts val="2900"/>
              <a:buChar char="●"/>
            </a:pPr>
            <a:r>
              <a:rPr lang="en" sz="2900" b="1">
                <a:highlight>
                  <a:srgbClr val="FFFF00"/>
                </a:highlight>
              </a:rPr>
              <a:t>Impactful</a:t>
            </a:r>
            <a:r>
              <a:rPr lang="en" sz="2900"/>
              <a:t>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 b="1">
                <a:highlight>
                  <a:srgbClr val="FFFF00"/>
                </a:highlight>
              </a:rPr>
              <a:t>Engaging</a:t>
            </a:r>
            <a:r>
              <a:rPr lang="en" sz="2900"/>
              <a:t>,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 b="1">
                <a:highlight>
                  <a:srgbClr val="FFFF00"/>
                </a:highlight>
              </a:rPr>
              <a:t>Interesting</a:t>
            </a:r>
            <a:r>
              <a:rPr lang="en" sz="2900"/>
              <a:t> and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 b="1">
                <a:highlight>
                  <a:srgbClr val="FFFF00"/>
                </a:highlight>
              </a:rPr>
              <a:t>Challenging</a:t>
            </a:r>
            <a:r>
              <a:rPr lang="en" sz="2900"/>
              <a:t> for the learner.</a:t>
            </a:r>
            <a:endParaRPr sz="29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0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820" name="Google Shape;820;p100" descr=" 7"/>
          <p:cNvSpPr txBox="1">
            <a:spLocks noGrp="1"/>
          </p:cNvSpPr>
          <p:nvPr>
            <p:ph type="body" idx="1"/>
          </p:nvPr>
        </p:nvSpPr>
        <p:spPr>
          <a:xfrm>
            <a:off x="479494" y="462694"/>
            <a:ext cx="73152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"/>
              <a:buNone/>
            </a:pPr>
            <a:r>
              <a:rPr lang="en" sz="3300">
                <a:solidFill>
                  <a:schemeClr val="lt1"/>
                </a:solidFill>
              </a:rPr>
              <a:t>Reflection Spot – Think and Write</a:t>
            </a:r>
            <a:endParaRPr sz="3300">
              <a:solidFill>
                <a:schemeClr val="lt1"/>
              </a:solidFill>
            </a:endParaRPr>
          </a:p>
        </p:txBody>
      </p:sp>
      <p:pic>
        <p:nvPicPr>
          <p:cNvPr id="821" name="Google Shape;821;p100" descr="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719" y="3782485"/>
            <a:ext cx="1284006" cy="11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0" descr=" 5"/>
          <p:cNvSpPr txBox="1">
            <a:spLocks noGrp="1"/>
          </p:cNvSpPr>
          <p:nvPr>
            <p:ph type="body" idx="2"/>
          </p:nvPr>
        </p:nvSpPr>
        <p:spPr>
          <a:xfrm>
            <a:off x="679635" y="1440450"/>
            <a:ext cx="7210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a </a:t>
            </a:r>
            <a:r>
              <a:rPr lang="en" sz="30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Subject Video</a:t>
            </a:r>
            <a:r>
              <a:rPr lang="en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Preferably [</a:t>
            </a:r>
            <a:r>
              <a:rPr lang="en" sz="30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-in-Picture]</a:t>
            </a:r>
            <a:r>
              <a:rPr lang="en" sz="3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Video  from Youtube.com /ePG Pathshaala</a:t>
            </a:r>
            <a:endParaRPr sz="5200" b="1">
              <a:solidFill>
                <a:schemeClr val="accent1"/>
              </a:solidFill>
            </a:endParaRPr>
          </a:p>
          <a:p>
            <a:pPr marL="5334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600" u="sng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3600">
                <a:solidFill>
                  <a:schemeClr val="dk1"/>
                </a:solidFill>
              </a:rPr>
              <a:t> 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01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828" name="Google Shape;828;p101" descr=" 7"/>
          <p:cNvSpPr txBox="1">
            <a:spLocks noGrp="1"/>
          </p:cNvSpPr>
          <p:nvPr>
            <p:ph type="body" idx="1"/>
          </p:nvPr>
        </p:nvSpPr>
        <p:spPr>
          <a:xfrm>
            <a:off x="479494" y="462694"/>
            <a:ext cx="73152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"/>
              <a:buNone/>
            </a:pPr>
            <a:r>
              <a:rPr lang="en" sz="3300">
                <a:solidFill>
                  <a:schemeClr val="lt1"/>
                </a:solidFill>
              </a:rPr>
              <a:t>Reflection Spot – Think and Write</a:t>
            </a:r>
            <a:endParaRPr sz="3300">
              <a:solidFill>
                <a:schemeClr val="lt1"/>
              </a:solidFill>
            </a:endParaRPr>
          </a:p>
        </p:txBody>
      </p:sp>
      <p:pic>
        <p:nvPicPr>
          <p:cNvPr id="829" name="Google Shape;829;p101" descr="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719" y="3618185"/>
            <a:ext cx="1284006" cy="11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1" descr=" 5"/>
          <p:cNvSpPr txBox="1">
            <a:spLocks noGrp="1"/>
          </p:cNvSpPr>
          <p:nvPr>
            <p:ph type="body" idx="2"/>
          </p:nvPr>
        </p:nvSpPr>
        <p:spPr>
          <a:xfrm>
            <a:off x="679660" y="1440450"/>
            <a:ext cx="7210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3600">
                <a:solidFill>
                  <a:schemeClr val="accent1"/>
                </a:solidFill>
              </a:rPr>
              <a:t>Write down </a:t>
            </a:r>
            <a:r>
              <a:rPr lang="en" sz="3600" b="1">
                <a:solidFill>
                  <a:schemeClr val="accent1"/>
                </a:solidFill>
              </a:rPr>
              <a:t>one advantage </a:t>
            </a:r>
            <a:r>
              <a:rPr lang="en" sz="3600">
                <a:solidFill>
                  <a:schemeClr val="accent1"/>
                </a:solidFill>
              </a:rPr>
              <a:t>of putting a Reflection Spot </a:t>
            </a:r>
            <a:endParaRPr sz="36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3600">
                <a:solidFill>
                  <a:schemeClr val="accent1"/>
                </a:solidFill>
              </a:rPr>
              <a:t>(from a learners’ point of view)</a:t>
            </a:r>
            <a:endParaRPr sz="3600">
              <a:solidFill>
                <a:schemeClr val="accent1"/>
              </a:solidFill>
            </a:endParaRPr>
          </a:p>
          <a:p>
            <a:pPr marL="533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600" u="sng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3600">
                <a:solidFill>
                  <a:schemeClr val="dk1"/>
                </a:solidFill>
              </a:rPr>
              <a:t> 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2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836" name="Google Shape;836;p102" descr=" 7"/>
          <p:cNvSpPr txBox="1">
            <a:spLocks noGrp="1"/>
          </p:cNvSpPr>
          <p:nvPr>
            <p:ph type="body" idx="1"/>
          </p:nvPr>
        </p:nvSpPr>
        <p:spPr>
          <a:xfrm>
            <a:off x="479494" y="462694"/>
            <a:ext cx="73152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"/>
              <a:buNone/>
            </a:pPr>
            <a:r>
              <a:rPr lang="en" sz="3300">
                <a:solidFill>
                  <a:schemeClr val="lt1"/>
                </a:solidFill>
              </a:rPr>
              <a:t>Reflection Spot – Think and Write</a:t>
            </a:r>
            <a:endParaRPr sz="3300">
              <a:solidFill>
                <a:schemeClr val="lt1"/>
              </a:solidFill>
            </a:endParaRPr>
          </a:p>
        </p:txBody>
      </p:sp>
      <p:pic>
        <p:nvPicPr>
          <p:cNvPr id="837" name="Google Shape;837;p102" descr="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719" y="3618185"/>
            <a:ext cx="1284006" cy="11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102" descr=" 5"/>
          <p:cNvSpPr txBox="1">
            <a:spLocks noGrp="1"/>
          </p:cNvSpPr>
          <p:nvPr>
            <p:ph type="body" idx="2"/>
          </p:nvPr>
        </p:nvSpPr>
        <p:spPr>
          <a:xfrm>
            <a:off x="394575" y="1063050"/>
            <a:ext cx="84270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accent1"/>
                </a:solidFill>
              </a:rPr>
              <a:t>Write down </a:t>
            </a:r>
            <a:r>
              <a:rPr lang="en" sz="2400" b="1">
                <a:solidFill>
                  <a:schemeClr val="accent1"/>
                </a:solidFill>
              </a:rPr>
              <a:t>one advantage </a:t>
            </a:r>
            <a:r>
              <a:rPr lang="en" sz="2400">
                <a:solidFill>
                  <a:schemeClr val="accent1"/>
                </a:solidFill>
              </a:rPr>
              <a:t>of putting a Reflection Spot from a learners’ point of view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sng">
              <a:solidFill>
                <a:schemeClr val="dk1"/>
              </a:solidFill>
            </a:endParaRPr>
          </a:p>
          <a:p>
            <a:pPr marL="533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u="sng">
                <a:solidFill>
                  <a:schemeClr val="accent1"/>
                </a:solidFill>
              </a:rPr>
              <a:t>Your Responses :</a:t>
            </a:r>
            <a:endParaRPr b="1"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1">
                <a:solidFill>
                  <a:schemeClr val="accent1"/>
                </a:solidFill>
              </a:rPr>
              <a:t> Whether learners’ have understood previous content</a:t>
            </a:r>
            <a:endParaRPr b="1"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1">
                <a:solidFill>
                  <a:schemeClr val="accent1"/>
                </a:solidFill>
              </a:rPr>
              <a:t> Breaks the monotony</a:t>
            </a:r>
            <a:endParaRPr b="1"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>
                <a:solidFill>
                  <a:schemeClr val="accent1"/>
                </a:solidFill>
              </a:rPr>
              <a:t> Brings learner engagement with the content of the video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3"/>
          <p:cNvSpPr txBox="1">
            <a:spLocks noGrp="1"/>
          </p:cNvSpPr>
          <p:nvPr>
            <p:ph type="sldNum" idx="12"/>
          </p:nvPr>
        </p:nvSpPr>
        <p:spPr>
          <a:xfrm>
            <a:off x="8120264" y="4810126"/>
            <a:ext cx="566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844" name="Google Shape;844;p103" descr=" 7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"/>
              <a:buNone/>
            </a:pPr>
            <a:endParaRPr sz="3300">
              <a:solidFill>
                <a:schemeClr val="lt1"/>
              </a:solidFill>
            </a:endParaRPr>
          </a:p>
        </p:txBody>
      </p:sp>
      <p:pic>
        <p:nvPicPr>
          <p:cNvPr id="845" name="Google Shape;845;p103" descr="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719" y="3618185"/>
            <a:ext cx="1284006" cy="11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103" descr=" 5"/>
          <p:cNvSpPr txBox="1">
            <a:spLocks noGrp="1"/>
          </p:cNvSpPr>
          <p:nvPr>
            <p:ph type="body" idx="2"/>
          </p:nvPr>
        </p:nvSpPr>
        <p:spPr>
          <a:xfrm>
            <a:off x="486000" y="476250"/>
            <a:ext cx="7210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400"/>
              <a:t>Write down </a:t>
            </a:r>
            <a:r>
              <a:rPr lang="en" sz="2400" b="1"/>
              <a:t>one advantage </a:t>
            </a:r>
            <a:r>
              <a:rPr lang="en" sz="2400"/>
              <a:t>of putting a Reflection </a:t>
            </a:r>
            <a:r>
              <a:rPr lang="en" sz="2400">
                <a:solidFill>
                  <a:schemeClr val="accent1"/>
                </a:solidFill>
              </a:rPr>
              <a:t>Spot from a learners’ point of view</a:t>
            </a:r>
            <a:endParaRPr>
              <a:solidFill>
                <a:schemeClr val="accent1"/>
              </a:solidFill>
            </a:endParaRPr>
          </a:p>
          <a:p>
            <a:pPr marL="533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u="sng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533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400" u="sng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Your Responses :</a:t>
            </a:r>
            <a:endParaRPr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 Whether learners’ have understood previous content</a:t>
            </a:r>
            <a:endParaRPr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 Breaks the monotony</a:t>
            </a:r>
            <a:endParaRPr>
              <a:solidFill>
                <a:schemeClr val="accent1"/>
              </a:solidFill>
            </a:endParaRPr>
          </a:p>
          <a:p>
            <a:pPr marL="5334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 Brings learner engagement with the content of the video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4"/>
          <p:cNvSpPr txBox="1">
            <a:spLocks noGrp="1"/>
          </p:cNvSpPr>
          <p:nvPr>
            <p:ph type="sldNum" idx="12"/>
          </p:nvPr>
        </p:nvSpPr>
        <p:spPr>
          <a:xfrm>
            <a:off x="6090198" y="3607594"/>
            <a:ext cx="4251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pSp>
        <p:nvGrpSpPr>
          <p:cNvPr id="852" name="Google Shape;852;p104"/>
          <p:cNvGrpSpPr/>
          <p:nvPr/>
        </p:nvGrpSpPr>
        <p:grpSpPr>
          <a:xfrm>
            <a:off x="5590081" y="1121693"/>
            <a:ext cx="2229527" cy="3586801"/>
            <a:chOff x="3475905" y="1133475"/>
            <a:chExt cx="2108100" cy="3586801"/>
          </a:xfrm>
        </p:grpSpPr>
        <p:sp>
          <p:nvSpPr>
            <p:cNvPr id="853" name="Google Shape;853;p104"/>
            <p:cNvSpPr/>
            <p:nvPr/>
          </p:nvSpPr>
          <p:spPr>
            <a:xfrm>
              <a:off x="3475905" y="1133476"/>
              <a:ext cx="2108100" cy="3586800"/>
            </a:xfrm>
            <a:prstGeom prst="rect">
              <a:avLst/>
            </a:prstGeom>
            <a:solidFill>
              <a:srgbClr val="FDFFD4"/>
            </a:solidFill>
            <a:ln w="25400" cap="flat" cmpd="sng">
              <a:solidFill>
                <a:srgbClr val="8D9C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4"/>
            <p:cNvSpPr/>
            <p:nvPr/>
          </p:nvSpPr>
          <p:spPr>
            <a:xfrm>
              <a:off x="3475905" y="1133475"/>
              <a:ext cx="2108100" cy="327300"/>
            </a:xfrm>
            <a:prstGeom prst="rect">
              <a:avLst/>
            </a:prstGeom>
            <a:solidFill>
              <a:srgbClr val="8D9C7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Poppins"/>
                <a:buNone/>
              </a:pPr>
              <a:r>
                <a:rPr lang="en" sz="1600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Learning Dialogue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4"/>
            <p:cNvSpPr/>
            <p:nvPr/>
          </p:nvSpPr>
          <p:spPr>
            <a:xfrm>
              <a:off x="4254008" y="2205651"/>
              <a:ext cx="413400" cy="171900"/>
            </a:xfrm>
            <a:prstGeom prst="rect">
              <a:avLst/>
            </a:prstGeom>
            <a:solidFill>
              <a:srgbClr val="FDFFD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4"/>
            <p:cNvSpPr txBox="1"/>
            <p:nvPr/>
          </p:nvSpPr>
          <p:spPr>
            <a:xfrm>
              <a:off x="3833285" y="3267075"/>
              <a:ext cx="1446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Reflection Spot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4"/>
            <p:cNvSpPr txBox="1"/>
            <p:nvPr/>
          </p:nvSpPr>
          <p:spPr>
            <a:xfrm>
              <a:off x="4110733" y="4276004"/>
              <a:ext cx="831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4"/>
            <p:cNvSpPr txBox="1"/>
            <p:nvPr/>
          </p:nvSpPr>
          <p:spPr>
            <a:xfrm>
              <a:off x="4107194" y="2126473"/>
              <a:ext cx="831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9" name="Google Shape;859;p104" descr="D:\lalan\Stock\Vector\icons\film2_icon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0779" y="3811305"/>
              <a:ext cx="731520" cy="494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104" descr="D:\lalan\Stock\Vector\icons\film2_icon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74108" y="1671903"/>
              <a:ext cx="731520" cy="494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104" descr="D:\lalan\Stock\Vector\icons\bolw2_ico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57801" y="2571452"/>
              <a:ext cx="711749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2" name="Google Shape;862;p104"/>
          <p:cNvSpPr txBox="1">
            <a:spLocks noGrp="1"/>
          </p:cNvSpPr>
          <p:nvPr>
            <p:ph type="body" idx="1"/>
          </p:nvPr>
        </p:nvSpPr>
        <p:spPr>
          <a:xfrm>
            <a:off x="364500" y="360830"/>
            <a:ext cx="5651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3200"/>
              <a:t>LeD – Content Delivery Video </a:t>
            </a:r>
            <a:endParaRPr sz="3200"/>
          </a:p>
        </p:txBody>
      </p:sp>
      <p:sp>
        <p:nvSpPr>
          <p:cNvPr id="863" name="Google Shape;863;p104"/>
          <p:cNvSpPr txBox="1"/>
          <p:nvPr/>
        </p:nvSpPr>
        <p:spPr>
          <a:xfrm>
            <a:off x="243770" y="1269300"/>
            <a:ext cx="5346300" cy="3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"/>
              <a:buChar char="▪"/>
            </a:pPr>
            <a:r>
              <a:rPr lang="en" sz="27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Content delivery videos are long, LeDs are short</a:t>
            </a:r>
            <a:endParaRPr sz="11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"/>
              <a:buChar char="▪"/>
            </a:pPr>
            <a:r>
              <a:rPr lang="en" sz="27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LeDs focused on a topic (content chunk)</a:t>
            </a:r>
            <a:endParaRPr sz="27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05"/>
          <p:cNvSpPr txBox="1">
            <a:spLocks noGrp="1"/>
          </p:cNvSpPr>
          <p:nvPr>
            <p:ph type="sldNum" idx="12"/>
          </p:nvPr>
        </p:nvSpPr>
        <p:spPr>
          <a:xfrm>
            <a:off x="6090198" y="3607594"/>
            <a:ext cx="4251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869" name="Google Shape;869;p105" descr=" 3"/>
          <p:cNvSpPr txBox="1">
            <a:spLocks noGrp="1"/>
          </p:cNvSpPr>
          <p:nvPr>
            <p:ph type="body" idx="1"/>
          </p:nvPr>
        </p:nvSpPr>
        <p:spPr>
          <a:xfrm>
            <a:off x="393488" y="481088"/>
            <a:ext cx="80526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2400"/>
              <a:t>LeD: Concept acquisition through </a:t>
            </a:r>
            <a:r>
              <a:rPr lang="en" sz="2400" u="sng"/>
              <a:t>learner interaction </a:t>
            </a:r>
            <a:endParaRPr sz="2400" u="sng"/>
          </a:p>
        </p:txBody>
      </p:sp>
      <p:sp>
        <p:nvSpPr>
          <p:cNvPr id="870" name="Google Shape;870;p105" descr=" 4"/>
          <p:cNvSpPr txBox="1"/>
          <p:nvPr/>
        </p:nvSpPr>
        <p:spPr>
          <a:xfrm>
            <a:off x="517444" y="1090124"/>
            <a:ext cx="51183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▪"/>
            </a:pPr>
            <a:r>
              <a:rPr lang="en" sz="2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Content</a:t>
            </a:r>
            <a:endParaRPr sz="23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•"/>
            </a:pPr>
            <a:r>
              <a:rPr lang="en" sz="23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A short video that </a:t>
            </a:r>
            <a:endParaRPr sz="23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1371600" marR="0" lvl="2" indent="-400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➢"/>
            </a:pPr>
            <a:r>
              <a:rPr lang="en" sz="2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Explains a single concept </a:t>
            </a:r>
            <a:endParaRPr sz="23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1371600" marR="0" lvl="2" indent="-400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➢"/>
            </a:pPr>
            <a:r>
              <a:rPr lang="en" sz="2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Duration less than 10 minutes</a:t>
            </a:r>
            <a:endParaRPr sz="23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1778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622300" marR="0" lvl="4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▪"/>
            </a:pPr>
            <a:r>
              <a:rPr lang="en" sz="2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 Text readings</a:t>
            </a:r>
            <a:endParaRPr sz="23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622300" marR="0" lvl="2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"/>
              <a:buChar char="▪"/>
            </a:pPr>
            <a:r>
              <a:rPr lang="en" sz="23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  Animations</a:t>
            </a:r>
            <a:endParaRPr sz="23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914400" marR="0" lvl="1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871" name="Google Shape;871;p105"/>
          <p:cNvGrpSpPr/>
          <p:nvPr/>
        </p:nvGrpSpPr>
        <p:grpSpPr>
          <a:xfrm>
            <a:off x="5635562" y="1090160"/>
            <a:ext cx="2262835" cy="3586801"/>
            <a:chOff x="3475905" y="1133475"/>
            <a:chExt cx="2108100" cy="3586801"/>
          </a:xfrm>
        </p:grpSpPr>
        <p:sp>
          <p:nvSpPr>
            <p:cNvPr id="872" name="Google Shape;872;p105"/>
            <p:cNvSpPr/>
            <p:nvPr/>
          </p:nvSpPr>
          <p:spPr>
            <a:xfrm>
              <a:off x="3475905" y="1133476"/>
              <a:ext cx="2108100" cy="3586800"/>
            </a:xfrm>
            <a:prstGeom prst="rect">
              <a:avLst/>
            </a:prstGeom>
            <a:solidFill>
              <a:srgbClr val="FDFFD4"/>
            </a:solidFill>
            <a:ln w="25400" cap="flat" cmpd="sng">
              <a:solidFill>
                <a:srgbClr val="8D9C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5"/>
            <p:cNvSpPr/>
            <p:nvPr/>
          </p:nvSpPr>
          <p:spPr>
            <a:xfrm>
              <a:off x="3475905" y="1133475"/>
              <a:ext cx="2108100" cy="327300"/>
            </a:xfrm>
            <a:prstGeom prst="rect">
              <a:avLst/>
            </a:prstGeom>
            <a:solidFill>
              <a:srgbClr val="8D9C7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Poppins"/>
                <a:buNone/>
              </a:pPr>
              <a:r>
                <a:rPr lang="en" sz="1600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Learning Dialogue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5"/>
            <p:cNvSpPr/>
            <p:nvPr/>
          </p:nvSpPr>
          <p:spPr>
            <a:xfrm>
              <a:off x="4254008" y="2205651"/>
              <a:ext cx="413400" cy="171900"/>
            </a:xfrm>
            <a:prstGeom prst="rect">
              <a:avLst/>
            </a:prstGeom>
            <a:solidFill>
              <a:srgbClr val="FDFFD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05"/>
            <p:cNvSpPr txBox="1"/>
            <p:nvPr/>
          </p:nvSpPr>
          <p:spPr>
            <a:xfrm>
              <a:off x="3833285" y="3267075"/>
              <a:ext cx="14466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Reflection Spot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5"/>
            <p:cNvSpPr txBox="1"/>
            <p:nvPr/>
          </p:nvSpPr>
          <p:spPr>
            <a:xfrm>
              <a:off x="4110733" y="4276004"/>
              <a:ext cx="831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5"/>
            <p:cNvSpPr txBox="1"/>
            <p:nvPr/>
          </p:nvSpPr>
          <p:spPr>
            <a:xfrm>
              <a:off x="4107194" y="2126473"/>
              <a:ext cx="831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8" name="Google Shape;878;p105" descr="D:\lalan\Stock\Vector\icons\film2_icon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0779" y="3811305"/>
              <a:ext cx="731520" cy="494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9" name="Google Shape;879;p105" descr="D:\lalan\Stock\Vector\icons\film2_icon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74108" y="1671903"/>
              <a:ext cx="731520" cy="494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105" descr="D:\lalan\Stock\Vector\icons\bolw2_ico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57801" y="2571452"/>
              <a:ext cx="711749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1" name="Google Shape;881;p105"/>
          <p:cNvSpPr/>
          <p:nvPr/>
        </p:nvSpPr>
        <p:spPr>
          <a:xfrm>
            <a:off x="6187855" y="1522343"/>
            <a:ext cx="1256400" cy="859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6"/>
          <p:cNvSpPr txBox="1">
            <a:spLocks noGrp="1"/>
          </p:cNvSpPr>
          <p:nvPr>
            <p:ph type="title"/>
          </p:nvPr>
        </p:nvSpPr>
        <p:spPr>
          <a:xfrm>
            <a:off x="423600" y="1662300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916"/>
              <a:buFont typeface="Arial"/>
              <a:buNone/>
            </a:pPr>
            <a:r>
              <a:rPr lang="en" sz="4244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constructor</a:t>
            </a:r>
            <a:endParaRPr sz="4244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1562"/>
              <a:buFont typeface="Arial"/>
              <a:buNone/>
            </a:pPr>
            <a:r>
              <a:rPr lang="en" sz="2133"/>
              <a:t>T</a:t>
            </a:r>
            <a:r>
              <a:rPr lang="en" sz="2577"/>
              <a:t>emplate and Guidelines for creating your LeDs</a:t>
            </a:r>
            <a:endParaRPr sz="25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7"/>
          <p:cNvSpPr txBox="1">
            <a:spLocks noGrp="1"/>
          </p:cNvSpPr>
          <p:nvPr>
            <p:ph type="title" idx="4294967295"/>
          </p:nvPr>
        </p:nvSpPr>
        <p:spPr>
          <a:xfrm>
            <a:off x="535775" y="54700"/>
            <a:ext cx="83499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77">
                <a:solidFill>
                  <a:srgbClr val="4A86E8"/>
                </a:solidFill>
                <a:highlight>
                  <a:schemeClr val="lt1"/>
                </a:highlight>
              </a:rPr>
              <a:t>Core Components Blended  Learning Implementation</a:t>
            </a:r>
            <a:r>
              <a:rPr lang="en">
                <a:solidFill>
                  <a:srgbClr val="0000FF"/>
                </a:solidFill>
                <a:highlight>
                  <a:schemeClr val="lt1"/>
                </a:highlight>
              </a:rPr>
              <a:t>  </a:t>
            </a:r>
            <a:endParaRPr sz="1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892" name="Google Shape;892;p107"/>
          <p:cNvSpPr txBox="1">
            <a:spLocks noGrp="1"/>
          </p:cNvSpPr>
          <p:nvPr>
            <p:ph type="title" idx="4294967295"/>
          </p:nvPr>
        </p:nvSpPr>
        <p:spPr>
          <a:xfrm>
            <a:off x="169800" y="689025"/>
            <a:ext cx="89742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[1] Hardware 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Laptop/ Desktop/ Smartphone/ Webcam/ Microphone/ Writing Devices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[2] Software</a:t>
            </a:r>
            <a:endParaRPr sz="2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Synchronous  Learning </a:t>
            </a:r>
            <a:r>
              <a:rPr lang="en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1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82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Synchronous learning happens during real time Live face-to-face class. Here the students can </a:t>
            </a:r>
            <a:r>
              <a:rPr lang="en" sz="182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interact</a:t>
            </a:r>
            <a:r>
              <a:rPr lang="en" sz="182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2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discuss</a:t>
            </a:r>
            <a:r>
              <a:rPr lang="en" sz="182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2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" sz="182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" sz="182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develop</a:t>
            </a:r>
            <a:r>
              <a:rPr lang="en" sz="182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perspectives to all the content that they have studied and absorbed during the </a:t>
            </a:r>
            <a:r>
              <a:rPr lang="en" sz="182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asynchronous mode</a:t>
            </a:r>
            <a:r>
              <a:rPr lang="en" sz="191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1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1729" b="0">
                <a:latin typeface="Arial"/>
                <a:ea typeface="Arial"/>
                <a:cs typeface="Arial"/>
                <a:sym typeface="Arial"/>
              </a:rPr>
              <a:t>[ </a:t>
            </a:r>
            <a:r>
              <a:rPr lang="en" sz="1729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Synchronous Learning ICT Tools</a:t>
            </a:r>
            <a:r>
              <a:rPr lang="en" sz="1729" b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Skype/ZOOM</a:t>
            </a:r>
            <a:r>
              <a:rPr lang="en" sz="1130" b="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" sz="11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Google Meet /Jitsi/Webex/GOTOmeeting/Microsoft Teams ] </a:t>
            </a:r>
            <a:endParaRPr sz="113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91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90"/>
              <a:buNone/>
            </a:pPr>
            <a:endParaRPr sz="263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575" y="689025"/>
            <a:ext cx="1115400" cy="7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08"/>
          <p:cNvSpPr txBox="1">
            <a:spLocks noGrp="1"/>
          </p:cNvSpPr>
          <p:nvPr>
            <p:ph type="title" idx="4294967295"/>
          </p:nvPr>
        </p:nvSpPr>
        <p:spPr>
          <a:xfrm>
            <a:off x="535775" y="54700"/>
            <a:ext cx="83499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77">
                <a:solidFill>
                  <a:srgbClr val="0000FF"/>
                </a:solidFill>
                <a:highlight>
                  <a:schemeClr val="lt1"/>
                </a:highlight>
              </a:rPr>
              <a:t>Core Components Blended  Learning</a:t>
            </a:r>
            <a:r>
              <a:rPr lang="en" sz="2777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en" sz="2777">
                <a:solidFill>
                  <a:srgbClr val="0000FF"/>
                </a:solidFill>
                <a:highlight>
                  <a:srgbClr val="FFFF00"/>
                </a:highlight>
              </a:rPr>
              <a:t> Implementation</a:t>
            </a: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endParaRPr sz="180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899" name="Google Shape;899;p108"/>
          <p:cNvSpPr txBox="1">
            <a:spLocks noGrp="1"/>
          </p:cNvSpPr>
          <p:nvPr>
            <p:ph type="title" idx="4294967295"/>
          </p:nvPr>
        </p:nvSpPr>
        <p:spPr>
          <a:xfrm>
            <a:off x="169800" y="680825"/>
            <a:ext cx="9144000" cy="44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80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Asynchronous Learning </a:t>
            </a:r>
            <a:endParaRPr sz="181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Objectives of Asynchronous Learning</a:t>
            </a:r>
            <a:r>
              <a:rPr lang="en" sz="19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9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Asynchronous learning includes activities which students can </a:t>
            </a:r>
            <a:r>
              <a:rPr lang="en" sz="190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pursue</a:t>
            </a: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0" u="sng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beyond their class hours/schedule</a:t>
            </a: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900" b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helps build content knowledge and allows students to </a:t>
            </a:r>
            <a:r>
              <a:rPr lang="en" sz="190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apply learning</a:t>
            </a: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creative ways. </a:t>
            </a:r>
            <a:endParaRPr sz="1900" b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Recorded Lectures,econtent, Simulations</a:t>
            </a: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are particularly well-suited for asynchronous learning as students can watch recorded sessions &amp; read the econtent in their own free time, thus ensuring </a:t>
            </a:r>
            <a:r>
              <a:rPr lang="en" sz="1900" b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maximum and effective utilization</a:t>
            </a:r>
            <a:r>
              <a:rPr lang="en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the time marked for live classes in face-to-face interactions and discussions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90"/>
              <a:buNone/>
            </a:pPr>
            <a:r>
              <a:rPr lang="en" sz="1810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ICT Tools Asynchronous Learning </a:t>
            </a:r>
            <a:r>
              <a:rPr lang="en" sz="181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81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lang="en" sz="1810" b="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10" b="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" sz="181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Google ClassRoom/ Canvas</a:t>
            </a:r>
            <a:r>
              <a:rPr lang="en" sz="1810" b="0">
                <a:latin typeface="Arial"/>
                <a:ea typeface="Arial"/>
                <a:cs typeface="Arial"/>
                <a:sym typeface="Arial"/>
              </a:rPr>
              <a:t>  /</a:t>
            </a:r>
            <a:r>
              <a:rPr lang="en" sz="181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Edmodo/Blackboard</a:t>
            </a:r>
            <a:endParaRPr sz="181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90"/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9"/>
          <p:cNvSpPr txBox="1">
            <a:spLocks noGrp="1"/>
          </p:cNvSpPr>
          <p:nvPr>
            <p:ph type="body" idx="1"/>
          </p:nvPr>
        </p:nvSpPr>
        <p:spPr>
          <a:xfrm>
            <a:off x="476875" y="1328800"/>
            <a:ext cx="8254800" cy="32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19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b="1">
                <a:solidFill>
                  <a:srgbClr val="0000FF"/>
                </a:solidFill>
                <a:highlight>
                  <a:srgbClr val="FFFF00"/>
                </a:highlight>
              </a:rPr>
              <a:t>Convenience of access</a:t>
            </a:r>
            <a:r>
              <a:rPr lang="en" sz="2100"/>
              <a:t> to a wide variety of study material</a:t>
            </a:r>
            <a:endParaRPr sz="2100"/>
          </a:p>
          <a:p>
            <a:pPr marL="914400" lvl="1" indent="-3519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Learner can learn on Own </a:t>
            </a:r>
            <a:r>
              <a:rPr lang="en" sz="2100">
                <a:highlight>
                  <a:srgbClr val="FFFF00"/>
                </a:highlight>
              </a:rPr>
              <a:t>Pace</a:t>
            </a:r>
            <a:r>
              <a:rPr lang="en" sz="2100"/>
              <a:t>, </a:t>
            </a:r>
            <a:r>
              <a:rPr lang="en" sz="2100">
                <a:highlight>
                  <a:srgbClr val="FFFF00"/>
                </a:highlight>
              </a:rPr>
              <a:t>Space</a:t>
            </a:r>
            <a:r>
              <a:rPr lang="en" sz="2100"/>
              <a:t> &amp; </a:t>
            </a:r>
            <a:r>
              <a:rPr lang="en" sz="2100">
                <a:highlight>
                  <a:srgbClr val="FFFF00"/>
                </a:highlight>
              </a:rPr>
              <a:t>Time</a:t>
            </a:r>
            <a:endParaRPr sz="2100">
              <a:highlight>
                <a:srgbClr val="FFFF00"/>
              </a:highlight>
            </a:endParaRPr>
          </a:p>
          <a:p>
            <a:pPr marL="914400" lvl="1" indent="-3519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Students can engage with content in a variety of formats — </a:t>
            </a:r>
            <a:r>
              <a:rPr lang="en" sz="2100">
                <a:highlight>
                  <a:srgbClr val="FFFF00"/>
                </a:highlight>
              </a:rPr>
              <a:t>video</a:t>
            </a:r>
            <a:r>
              <a:rPr lang="en" sz="2100"/>
              <a:t>, </a:t>
            </a:r>
            <a:r>
              <a:rPr lang="en" sz="2100">
                <a:highlight>
                  <a:srgbClr val="FFFF00"/>
                </a:highlight>
              </a:rPr>
              <a:t>text</a:t>
            </a:r>
            <a:r>
              <a:rPr lang="en" sz="2100"/>
              <a:t>, </a:t>
            </a:r>
            <a:r>
              <a:rPr lang="en" sz="2100">
                <a:highlight>
                  <a:srgbClr val="FFFF00"/>
                </a:highlight>
              </a:rPr>
              <a:t>audio</a:t>
            </a:r>
            <a:r>
              <a:rPr lang="en" sz="2100"/>
              <a:t> — and can </a:t>
            </a:r>
            <a:r>
              <a:rPr lang="en" sz="2100">
                <a:highlight>
                  <a:srgbClr val="FFFF00"/>
                </a:highlight>
              </a:rPr>
              <a:t>choose</a:t>
            </a:r>
            <a:r>
              <a:rPr lang="en" sz="2100"/>
              <a:t> the format that </a:t>
            </a:r>
            <a:r>
              <a:rPr lang="en" sz="2100">
                <a:highlight>
                  <a:srgbClr val="FFFF00"/>
                </a:highlight>
              </a:rPr>
              <a:t>suits</a:t>
            </a:r>
            <a:r>
              <a:rPr lang="en" sz="2100"/>
              <a:t> them best.</a:t>
            </a:r>
            <a:endParaRPr sz="2100"/>
          </a:p>
          <a:p>
            <a:pPr marL="914400" lvl="1" indent="-3519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Students can </a:t>
            </a:r>
            <a:r>
              <a:rPr lang="en" sz="2100">
                <a:highlight>
                  <a:srgbClr val="FFFF00"/>
                </a:highlight>
              </a:rPr>
              <a:t>watch</a:t>
            </a:r>
            <a:r>
              <a:rPr lang="en" sz="2100"/>
              <a:t> videos and </a:t>
            </a:r>
            <a:r>
              <a:rPr lang="en" sz="2100">
                <a:highlight>
                  <a:srgbClr val="FFFF00"/>
                </a:highlight>
              </a:rPr>
              <a:t>read</a:t>
            </a:r>
            <a:r>
              <a:rPr lang="en" sz="2100"/>
              <a:t> the content multiple times to help </a:t>
            </a:r>
            <a:r>
              <a:rPr lang="en" sz="2100">
                <a:highlight>
                  <a:srgbClr val="FFFF00"/>
                </a:highlight>
              </a:rPr>
              <a:t>absorb</a:t>
            </a:r>
            <a:r>
              <a:rPr lang="en" sz="2100"/>
              <a:t> content.</a:t>
            </a:r>
            <a:endParaRPr sz="2100"/>
          </a:p>
          <a:p>
            <a:pPr marL="914400" lvl="1" indent="-3519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100">
                <a:highlight>
                  <a:srgbClr val="FFFF00"/>
                </a:highlight>
              </a:rPr>
              <a:t>Wide</a:t>
            </a:r>
            <a:r>
              <a:rPr lang="en" sz="2100"/>
              <a:t> variety and </a:t>
            </a:r>
            <a:r>
              <a:rPr lang="en" sz="2100">
                <a:highlight>
                  <a:srgbClr val="FFFF00"/>
                </a:highlight>
              </a:rPr>
              <a:t>range</a:t>
            </a:r>
            <a:r>
              <a:rPr lang="en" sz="2100"/>
              <a:t> of materials can be presented to increase learner </a:t>
            </a:r>
            <a:r>
              <a:rPr lang="en" sz="2100">
                <a:highlight>
                  <a:srgbClr val="FFFF00"/>
                </a:highlight>
              </a:rPr>
              <a:t>choice</a:t>
            </a:r>
            <a:r>
              <a:rPr lang="en" sz="2100"/>
              <a:t>.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300"/>
          </a:p>
        </p:txBody>
      </p:sp>
      <p:sp>
        <p:nvSpPr>
          <p:cNvPr id="905" name="Google Shape;905;p109"/>
          <p:cNvSpPr txBox="1"/>
          <p:nvPr/>
        </p:nvSpPr>
        <p:spPr>
          <a:xfrm>
            <a:off x="528775" y="572000"/>
            <a:ext cx="8202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Advantages : Blended Instructional Method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4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720"/>
              <a:t>Education (especially at the post-schooling level) should be skill-based , not only knowledge-oriented.</a:t>
            </a: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720"/>
              <a:t>“Tell me, I will forget …</a:t>
            </a: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720"/>
              <a:t>Show me, I may remember…</a:t>
            </a: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720"/>
              <a:t>Involve me, I will understand”</a:t>
            </a:r>
            <a:endParaRPr sz="2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2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10"/>
          <p:cNvSpPr txBox="1">
            <a:spLocks noGrp="1"/>
          </p:cNvSpPr>
          <p:nvPr>
            <p:ph type="body" idx="1"/>
          </p:nvPr>
        </p:nvSpPr>
        <p:spPr>
          <a:xfrm>
            <a:off x="608871" y="1365325"/>
            <a:ext cx="8152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Opportunity for </a:t>
            </a:r>
            <a:r>
              <a:rPr lang="en" sz="1900" b="1">
                <a:solidFill>
                  <a:srgbClr val="0000FF"/>
                </a:solidFill>
                <a:highlight>
                  <a:srgbClr val="FFFF00"/>
                </a:highlight>
              </a:rPr>
              <a:t>Collaborative learning</a:t>
            </a:r>
            <a:endParaRPr sz="1900" b="1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Students can collaborate with each other for enhanced and enriched peer learning like shared documents and message boards that act as supports in and out of class.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Inclusive learning through diversity of perspectives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Guest speakers from around the world can be invited much more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conveniently in online sessions to share their experiences.</a:t>
            </a:r>
            <a:endParaRPr/>
          </a:p>
        </p:txBody>
      </p:sp>
      <p:sp>
        <p:nvSpPr>
          <p:cNvPr id="911" name="Google Shape;911;p110"/>
          <p:cNvSpPr txBox="1"/>
          <p:nvPr/>
        </p:nvSpPr>
        <p:spPr>
          <a:xfrm>
            <a:off x="608875" y="572025"/>
            <a:ext cx="8202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Advantages : Blended Instructional Method</a:t>
            </a:r>
            <a:endParaRPr sz="11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1"/>
          <p:cNvSpPr txBox="1">
            <a:spLocks noGrp="1"/>
          </p:cNvSpPr>
          <p:nvPr>
            <p:ph type="title"/>
          </p:nvPr>
        </p:nvSpPr>
        <p:spPr>
          <a:xfrm>
            <a:off x="365075" y="745500"/>
            <a:ext cx="8220300" cy="4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111"/>
          <p:cNvSpPr txBox="1">
            <a:spLocks noGrp="1"/>
          </p:cNvSpPr>
          <p:nvPr>
            <p:ph type="body" idx="1"/>
          </p:nvPr>
        </p:nvSpPr>
        <p:spPr>
          <a:xfrm>
            <a:off x="393600" y="1412100"/>
            <a:ext cx="8356800" cy="31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AutoNum type="arabicPeriod"/>
            </a:pPr>
            <a:r>
              <a:rPr lang="en" sz="1900"/>
              <a:t>Good Subject / Content Knowledge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AutoNum type="arabicPeriod"/>
            </a:pPr>
            <a:r>
              <a:rPr lang="en" sz="1900"/>
              <a:t>Sound Pedagogical Understanding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AutoNum type="arabicPeriod"/>
            </a:pPr>
            <a:r>
              <a:rPr lang="en" sz="1900"/>
              <a:t>Understanding the Blended Learning Environment &amp; Its Ecosystem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aleway"/>
              <a:buAutoNum type="arabicPeriod"/>
            </a:pPr>
            <a:r>
              <a:rPr lang="en" sz="1900"/>
              <a:t>Competencies for Designing, Developing and Delivering Blended Learning Course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rabicPeriod"/>
            </a:pPr>
            <a:r>
              <a:rPr lang="en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Course Planning and Organization.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rabicPeriod"/>
            </a:pPr>
            <a:r>
              <a:rPr lang="en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Verbal and Non Verbal Presentation Skills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Collaborative Teamwork.</a:t>
            </a:r>
            <a:endParaRPr sz="19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Questioning Strategies.</a:t>
            </a:r>
            <a:endParaRPr sz="19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Involving students and Coordinating their Activities.</a:t>
            </a:r>
            <a:endParaRPr/>
          </a:p>
        </p:txBody>
      </p:sp>
      <p:sp>
        <p:nvSpPr>
          <p:cNvPr id="918" name="Google Shape;918;p111"/>
          <p:cNvSpPr txBox="1">
            <a:spLocks noGrp="1"/>
          </p:cNvSpPr>
          <p:nvPr>
            <p:ph type="title"/>
          </p:nvPr>
        </p:nvSpPr>
        <p:spPr>
          <a:xfrm>
            <a:off x="340575" y="553175"/>
            <a:ext cx="8710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400">
                <a:solidFill>
                  <a:srgbClr val="0000FF"/>
                </a:solidFill>
                <a:highlight>
                  <a:schemeClr val="lt1"/>
                </a:highlight>
              </a:rPr>
              <a:t>[3] Humanware : The Competencies of  Teacher for BL </a:t>
            </a:r>
            <a:endParaRPr sz="186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990"/>
              <a:buNone/>
            </a:pPr>
            <a:endParaRPr sz="27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2"/>
          <p:cNvSpPr txBox="1">
            <a:spLocks noGrp="1"/>
          </p:cNvSpPr>
          <p:nvPr>
            <p:ph type="title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Digital Pedagogical Tools for Blended Learning</a:t>
            </a:r>
            <a:r>
              <a:rPr lang="en"/>
              <a:t> </a:t>
            </a:r>
            <a:endParaRPr/>
          </a:p>
        </p:txBody>
      </p:sp>
      <p:sp>
        <p:nvSpPr>
          <p:cNvPr id="924" name="Google Shape;924;p112"/>
          <p:cNvSpPr txBox="1">
            <a:spLocks noGrp="1"/>
          </p:cNvSpPr>
          <p:nvPr>
            <p:ph type="body" idx="1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Synchronous Learning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Asynchronous Learning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Summative Assessment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Formative Assessment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Collaborative Learning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Content Development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Sticky Notes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Shared Document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Concept Mapping ,&amp; Mind Mapping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Comprehensive Activity Tools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Interactive Presentation Tools</a:t>
            </a:r>
            <a:endParaRPr sz="17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13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Synchronous Learning Tools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0" name="Google Shape;930;p113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ZOOM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Jitsi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Google Meet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Cisco Webex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MS Teams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4"/>
          <p:cNvSpPr txBox="1">
            <a:spLocks noGrp="1"/>
          </p:cNvSpPr>
          <p:nvPr>
            <p:ph type="title"/>
          </p:nvPr>
        </p:nvSpPr>
        <p:spPr>
          <a:xfrm>
            <a:off x="156450" y="554700"/>
            <a:ext cx="5675700" cy="3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Learning Tools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</a:t>
            </a:r>
            <a:r>
              <a:rPr lang="en">
                <a:solidFill>
                  <a:srgbClr val="FFFF00"/>
                </a:solidFill>
              </a:rPr>
              <a:t>Supporting Out-of -Class Learning Activities</a:t>
            </a:r>
            <a:r>
              <a:rPr lang="en"/>
              <a:t>]</a:t>
            </a:r>
            <a:endParaRPr/>
          </a:p>
        </p:txBody>
      </p:sp>
      <p:sp>
        <p:nvSpPr>
          <p:cNvPr id="936" name="Google Shape;936;p114"/>
          <p:cNvSpPr txBox="1">
            <a:spLocks noGrp="1"/>
          </p:cNvSpPr>
          <p:nvPr>
            <p:ph type="body" idx="1"/>
          </p:nvPr>
        </p:nvSpPr>
        <p:spPr>
          <a:xfrm>
            <a:off x="6627939" y="639600"/>
            <a:ext cx="21093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Google Classroom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MOODLE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Canvas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Edmodo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Blackboard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Formative Assessment Tools</a:t>
            </a:r>
            <a:endParaRPr/>
          </a:p>
        </p:txBody>
      </p:sp>
      <p:sp>
        <p:nvSpPr>
          <p:cNvPr id="942" name="Google Shape;942;p115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MeetingPulse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Vevex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Slido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Wooclap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Mentimeter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Polleverywhere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Flipgrid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Pigeonhole Live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Conference i/o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Ahaslides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16"/>
          <p:cNvSpPr txBox="1">
            <a:spLocks noGrp="1"/>
          </p:cNvSpPr>
          <p:nvPr>
            <p:ph type="title"/>
          </p:nvPr>
        </p:nvSpPr>
        <p:spPr>
          <a:xfrm>
            <a:off x="328650" y="554850"/>
            <a:ext cx="5291400" cy="3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Summative Assessment Tools</a:t>
            </a:r>
            <a:endParaRPr/>
          </a:p>
        </p:txBody>
      </p:sp>
      <p:sp>
        <p:nvSpPr>
          <p:cNvPr id="948" name="Google Shape;948;p116"/>
          <p:cNvSpPr txBox="1">
            <a:spLocks noGrp="1"/>
          </p:cNvSpPr>
          <p:nvPr>
            <p:ph type="body" idx="1"/>
          </p:nvPr>
        </p:nvSpPr>
        <p:spPr>
          <a:xfrm>
            <a:off x="6627939" y="639600"/>
            <a:ext cx="21093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Quizizz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Hanoot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Nearpod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Quzalise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Socrative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Plickers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Testmoz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H5P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edpuzzle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Sticky Notes Tools</a:t>
            </a:r>
            <a:endParaRPr/>
          </a:p>
        </p:txBody>
      </p:sp>
      <p:sp>
        <p:nvSpPr>
          <p:cNvPr id="954" name="Google Shape;954;p117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Jamboard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Ideaflip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Lino.it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18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Document Tools</a:t>
            </a:r>
            <a:endParaRPr/>
          </a:p>
        </p:txBody>
      </p:sp>
      <p:sp>
        <p:nvSpPr>
          <p:cNvPr id="960" name="Google Shape;960;p118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Google Docs 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Google Sheets 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Google Slides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Etherpad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Scatterspoke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Ideaboardz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19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4392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Concept Mapping &amp; Mind Mapping  Tools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6" name="Google Shape;966;p119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Miro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Google Drawing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Conceptboard 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Coggle 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Bubble.us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</a:pPr>
            <a:r>
              <a:rPr lang="en" sz="19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IMAP</a:t>
            </a:r>
            <a:endParaRPr sz="1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863"/>
            <a:ext cx="9042850" cy="506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0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Activity Tools</a:t>
            </a:r>
            <a:endParaRPr/>
          </a:p>
        </p:txBody>
      </p:sp>
      <p:sp>
        <p:nvSpPr>
          <p:cNvPr id="972" name="Google Shape;972;p120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Padlet 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Miro 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Whimsical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2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Content Development Tools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21"/>
          <p:cNvSpPr txBox="1">
            <a:spLocks noGrp="1"/>
          </p:cNvSpPr>
          <p:nvPr>
            <p:ph type="body" idx="1"/>
          </p:nvPr>
        </p:nvSpPr>
        <p:spPr>
          <a:xfrm>
            <a:off x="4947375" y="147625"/>
            <a:ext cx="4047000" cy="48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Slidator [PresentationTube Recorder]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OBS Studio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Screencast-o-matic [ </a:t>
            </a:r>
            <a:r>
              <a:rPr lang="en" sz="1500">
                <a:highlight>
                  <a:srgbClr val="FFFF00"/>
                </a:highlight>
              </a:rPr>
              <a:t>Desktop / Laptop</a:t>
            </a:r>
            <a:r>
              <a:rPr lang="en" sz="1500"/>
              <a:t> ]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Screencast-o-matic [ </a:t>
            </a:r>
            <a:r>
              <a:rPr lang="en" sz="1500">
                <a:highlight>
                  <a:srgbClr val="FFFF00"/>
                </a:highlight>
              </a:rPr>
              <a:t>Mobile Version</a:t>
            </a:r>
            <a:r>
              <a:rPr lang="en" sz="1500"/>
              <a:t>]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Freecam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Screencastify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Apowersoft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Greenshot</a:t>
            </a:r>
            <a:endParaRPr sz="1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2"/>
          <p:cNvSpPr txBox="1">
            <a:spLocks noGrp="1"/>
          </p:cNvSpPr>
          <p:nvPr>
            <p:ph type="title"/>
          </p:nvPr>
        </p:nvSpPr>
        <p:spPr>
          <a:xfrm>
            <a:off x="306350" y="951000"/>
            <a:ext cx="8599200" cy="3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 </a:t>
            </a:r>
            <a:endParaRPr sz="30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chemeClr val="accent5"/>
              </a:solidFill>
            </a:endParaRPr>
          </a:p>
        </p:txBody>
      </p:sp>
      <p:graphicFrame>
        <p:nvGraphicFramePr>
          <p:cNvPr id="984" name="Google Shape;984;p122"/>
          <p:cNvGraphicFramePr/>
          <p:nvPr/>
        </p:nvGraphicFramePr>
        <p:xfrm>
          <a:off x="306350" y="1328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{957C23F5-7C9C-4E80-962A-A32D74C2AC8D}</a:tableStyleId>
              </a:tblPr>
              <a:tblGrid>
                <a:gridCol w="31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Blogging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Blogger.com</a:t>
                      </a:r>
                      <a:endParaRPr sz="19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Sticky Notes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Jamboard, Ideaflip, Lino.it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Shared Documents Tools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Google Docs, Google Sheets, Google Slides, etherpad, scatterspoke, ideaboardz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Concept mapping, Mind mapping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Miro, Google Drawing, Conceptboard, Coggle, Bubble.us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Comprehensive Activity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Padlet , Miro , Whimsical</a:t>
                      </a:r>
                      <a:endParaRPr sz="1900" b="1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5" name="Google Shape;985;p122"/>
          <p:cNvSpPr txBox="1"/>
          <p:nvPr/>
        </p:nvSpPr>
        <p:spPr>
          <a:xfrm>
            <a:off x="0" y="0"/>
            <a:ext cx="8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ICT Tools for Collaboration &amp; User-generated content </a:t>
            </a:r>
            <a:endParaRPr sz="2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2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 Issues:  Designing an BL Course </a:t>
            </a:r>
            <a:endParaRPr/>
          </a:p>
        </p:txBody>
      </p:sp>
      <p:sp>
        <p:nvSpPr>
          <p:cNvPr id="991" name="Google Shape;991;p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First Design the Curriculum, Objectives and expected outcomes </a:t>
            </a:r>
            <a:r>
              <a:rPr lang="en"/>
              <a:t>and then </a:t>
            </a:r>
            <a:r>
              <a:rPr lang="en" b="1"/>
              <a:t>consider</a:t>
            </a:r>
            <a:r>
              <a:rPr lang="en"/>
              <a:t> how the </a:t>
            </a:r>
            <a:r>
              <a:rPr lang="en" b="1"/>
              <a:t>BL Environment</a:t>
            </a:r>
            <a:r>
              <a:rPr lang="en"/>
              <a:t> can best serve the instructional objectives and activities of that curriculum.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requires changes in </a:t>
            </a:r>
            <a:r>
              <a:rPr lang="en" b="1"/>
              <a:t>Pedagogy</a:t>
            </a:r>
            <a:r>
              <a:rPr lang="en"/>
              <a:t>, with instructors taking the role of </a:t>
            </a:r>
            <a:r>
              <a:rPr lang="en" b="1"/>
              <a:t>Facilitators of Information</a:t>
            </a:r>
            <a:r>
              <a:rPr lang="en"/>
              <a:t> while </a:t>
            </a:r>
            <a:r>
              <a:rPr lang="en" b="1"/>
              <a:t>guiding</a:t>
            </a:r>
            <a:r>
              <a:rPr lang="en"/>
              <a:t> students toward solutions.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2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25"/>
          <p:cNvSpPr txBox="1">
            <a:spLocks noGrp="1"/>
          </p:cNvSpPr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 Issues:  Designing an BL Course</a:t>
            </a:r>
            <a:endParaRPr/>
          </a:p>
        </p:txBody>
      </p:sp>
      <p:sp>
        <p:nvSpPr>
          <p:cNvPr id="1003" name="Google Shape;1003;p125"/>
          <p:cNvSpPr txBox="1">
            <a:spLocks noGrp="1"/>
          </p:cNvSpPr>
          <p:nvPr>
            <p:ph type="body" idx="1"/>
          </p:nvPr>
        </p:nvSpPr>
        <p:spPr>
          <a:xfrm>
            <a:off x="3828775" y="450125"/>
            <a:ext cx="48630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 order for </a:t>
            </a:r>
            <a:r>
              <a:rPr lang="en" sz="2500" b="1"/>
              <a:t>Blended Teaching &amp; Learning to be successful,</a:t>
            </a:r>
            <a:r>
              <a:rPr lang="en" sz="2500"/>
              <a:t> </a:t>
            </a:r>
            <a:r>
              <a:rPr lang="en" sz="2500" b="1">
                <a:highlight>
                  <a:srgbClr val="FFFF00"/>
                </a:highlight>
              </a:rPr>
              <a:t>Teachers</a:t>
            </a:r>
            <a:r>
              <a:rPr lang="en" sz="2500"/>
              <a:t> as well as </a:t>
            </a:r>
            <a:r>
              <a:rPr lang="en" sz="2500" b="1">
                <a:highlight>
                  <a:srgbClr val="FFFF00"/>
                </a:highlight>
              </a:rPr>
              <a:t>Learners</a:t>
            </a:r>
            <a:r>
              <a:rPr lang="en" sz="2500"/>
              <a:t> must take on new roles in the teaching-learning relationship, and faculty must be willing to </a:t>
            </a:r>
            <a:r>
              <a:rPr lang="en" sz="2500" b="1">
                <a:highlight>
                  <a:srgbClr val="FFFF00"/>
                </a:highlight>
              </a:rPr>
              <a:t>release control of learning</a:t>
            </a:r>
            <a:r>
              <a:rPr lang="en" sz="2500"/>
              <a:t> to the students.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26"/>
          <p:cNvSpPr txBox="1">
            <a:spLocks noGrp="1"/>
          </p:cNvSpPr>
          <p:nvPr>
            <p:ph type="title" idx="4294967295"/>
          </p:nvPr>
        </p:nvSpPr>
        <p:spPr>
          <a:xfrm>
            <a:off x="0" y="242100"/>
            <a:ext cx="89919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IMP Issues:  Designing an BL Course</a:t>
            </a:r>
            <a:endParaRPr sz="21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1009" name="Google Shape;1009;p126"/>
          <p:cNvSpPr txBox="1">
            <a:spLocks noGrp="1"/>
          </p:cNvSpPr>
          <p:nvPr>
            <p:ph type="title" idx="4294967295"/>
          </p:nvPr>
        </p:nvSpPr>
        <p:spPr>
          <a:xfrm>
            <a:off x="441775" y="1010100"/>
            <a:ext cx="7911300" cy="3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Course should be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Instructor-led &amp; Student-Centered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Course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Format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should be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Clear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Concise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Learning should be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Collaborative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nature</a:t>
            </a:r>
            <a:endParaRPr sz="2000" b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Coursework should maximize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Participation Flexibility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providing a framework for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Student Pacing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Courses should faster </a:t>
            </a:r>
            <a:r>
              <a:rPr lang="en" sz="20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eam-Building Skills</a:t>
            </a:r>
            <a:r>
              <a:rPr lang="en" sz="20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supports</a:t>
            </a:r>
            <a:r>
              <a:rPr lang="en" sz="20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Critical Thinking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ato"/>
              <a:buChar char="●"/>
            </a:pP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Assessments</a:t>
            </a:r>
            <a:r>
              <a:rPr lang="en" sz="20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should account for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en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learning Styles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b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425" y="162725"/>
            <a:ext cx="541662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130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130"/>
          <p:cNvSpPr txBox="1"/>
          <p:nvPr/>
        </p:nvSpPr>
        <p:spPr>
          <a:xfrm>
            <a:off x="2717975" y="929625"/>
            <a:ext cx="3840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  Course Ecosystem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2" name="Google Shape;1032;p130"/>
          <p:cNvSpPr txBox="1">
            <a:spLocks noGrp="1"/>
          </p:cNvSpPr>
          <p:nvPr>
            <p:ph type="body" idx="4294967295"/>
          </p:nvPr>
        </p:nvSpPr>
        <p:spPr>
          <a:xfrm>
            <a:off x="2438625" y="1377475"/>
            <a:ext cx="45105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Design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Development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Delivery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Transaction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Assessment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Raleway"/>
              <a:buChar char="➔"/>
            </a:pPr>
            <a:r>
              <a:rPr lang="en" sz="2200" b="1">
                <a:latin typeface="Raleway"/>
                <a:ea typeface="Raleway"/>
                <a:cs typeface="Raleway"/>
                <a:sym typeface="Raleway"/>
              </a:rPr>
              <a:t>Engage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34"/>
          <p:cNvSpPr txBox="1">
            <a:spLocks noGrp="1"/>
          </p:cNvSpPr>
          <p:nvPr>
            <p:ph type="title"/>
          </p:nvPr>
        </p:nvSpPr>
        <p:spPr>
          <a:xfrm>
            <a:off x="283100" y="268600"/>
            <a:ext cx="8622300" cy="47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Managing Cloud Storage   </a:t>
            </a:r>
            <a:endParaRPr sz="3000">
              <a:solidFill>
                <a:srgbClr val="FFFFFF"/>
              </a:solidFill>
            </a:endParaRPr>
          </a:p>
          <a:p>
            <a:pPr marL="914400" lvl="0" indent="-400050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000"/>
              <a:t>Google Drive/OneDrive / Dropbox</a:t>
            </a:r>
            <a:endParaRPr sz="3000"/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Folder /Sub Folder Creation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Folder Permissions</a:t>
            </a:r>
            <a:endParaRPr sz="3000">
              <a:solidFill>
                <a:srgbClr val="FFFF00"/>
              </a:solidFill>
            </a:endParaRPr>
          </a:p>
          <a:p>
            <a:pPr marL="1828800" lvl="2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romanLcPeriod"/>
            </a:pPr>
            <a:r>
              <a:rPr lang="en" sz="3000">
                <a:solidFill>
                  <a:srgbClr val="FFFF00"/>
                </a:solidFill>
              </a:rPr>
              <a:t>Editor 2. Commenter 3. Viewer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File uploading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Collaborative Working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Content dissemination &amp; Updation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Safety and Security of the Data</a:t>
            </a:r>
            <a:endParaRPr sz="3000">
              <a:solidFill>
                <a:srgbClr val="FFFF00"/>
              </a:solidFill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3000">
                <a:solidFill>
                  <a:srgbClr val="FFFF00"/>
                </a:solidFill>
              </a:rPr>
              <a:t>Device Independence</a:t>
            </a:r>
            <a:endParaRPr sz="30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35"/>
          <p:cNvSpPr txBox="1">
            <a:spLocks noGrp="1"/>
          </p:cNvSpPr>
          <p:nvPr>
            <p:ph type="title"/>
          </p:nvPr>
        </p:nvSpPr>
        <p:spPr>
          <a:xfrm>
            <a:off x="324000" y="602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D47A1"/>
                </a:solidFill>
              </a:rPr>
              <a:t>Working with Youtube </a:t>
            </a:r>
            <a:endParaRPr>
              <a:solidFill>
                <a:srgbClr val="0D47A1"/>
              </a:solidFill>
            </a:endParaRPr>
          </a:p>
        </p:txBody>
      </p:sp>
      <p:sp>
        <p:nvSpPr>
          <p:cNvPr id="1058" name="Google Shape;1058;p135"/>
          <p:cNvSpPr txBox="1">
            <a:spLocks noGrp="1"/>
          </p:cNvSpPr>
          <p:nvPr>
            <p:ph type="body" idx="1"/>
          </p:nvPr>
        </p:nvSpPr>
        <p:spPr>
          <a:xfrm>
            <a:off x="323996" y="1595775"/>
            <a:ext cx="8407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Producers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Consumers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6"/>
          <p:cNvSpPr txBox="1">
            <a:spLocks noGrp="1"/>
          </p:cNvSpPr>
          <p:nvPr>
            <p:ph type="title"/>
          </p:nvPr>
        </p:nvSpPr>
        <p:spPr>
          <a:xfrm>
            <a:off x="316150" y="515150"/>
            <a:ext cx="5888400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: Always Keep in Mind …..</a:t>
            </a:r>
            <a:endParaRPr/>
          </a:p>
        </p:txBody>
      </p:sp>
      <p:sp>
        <p:nvSpPr>
          <p:cNvPr id="589" name="Google Shape;589;p66"/>
          <p:cNvSpPr txBox="1">
            <a:spLocks noGrp="1"/>
          </p:cNvSpPr>
          <p:nvPr>
            <p:ph type="body" idx="1"/>
          </p:nvPr>
        </p:nvSpPr>
        <p:spPr>
          <a:xfrm>
            <a:off x="372300" y="1562200"/>
            <a:ext cx="15393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/>
              <a:t>Technology is not a</a:t>
            </a:r>
            <a:r>
              <a:rPr lang="en" sz="1500"/>
              <a:t> miraculous cure for all educational ailments</a:t>
            </a:r>
            <a:endParaRPr sz="1500"/>
          </a:p>
        </p:txBody>
      </p:sp>
      <p:sp>
        <p:nvSpPr>
          <p:cNvPr id="590" name="Google Shape;590;p66"/>
          <p:cNvSpPr txBox="1">
            <a:spLocks noGrp="1"/>
          </p:cNvSpPr>
          <p:nvPr>
            <p:ph type="body" idx="2"/>
          </p:nvPr>
        </p:nvSpPr>
        <p:spPr>
          <a:xfrm>
            <a:off x="2090377" y="1562200"/>
            <a:ext cx="15393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The Effectiveness </a:t>
            </a:r>
            <a:r>
              <a:rPr lang="en" sz="1500" b="1"/>
              <a:t>of Technology</a:t>
            </a:r>
            <a:r>
              <a:rPr lang="en" sz="1500"/>
              <a:t> is directly proportional to </a:t>
            </a:r>
            <a:r>
              <a:rPr lang="en" sz="1500" b="1"/>
              <a:t>Competence</a:t>
            </a:r>
            <a:r>
              <a:rPr lang="en" sz="1500"/>
              <a:t> , Environment,</a:t>
            </a:r>
            <a:r>
              <a:rPr lang="en" sz="1500" b="1"/>
              <a:t>Intent &amp; Attitude</a:t>
            </a:r>
            <a:r>
              <a:rPr lang="en" sz="1500"/>
              <a:t> of user</a:t>
            </a:r>
            <a:endParaRPr sz="1500"/>
          </a:p>
        </p:txBody>
      </p:sp>
      <p:sp>
        <p:nvSpPr>
          <p:cNvPr id="591" name="Google Shape;591;p66"/>
          <p:cNvSpPr txBox="1">
            <a:spLocks noGrp="1"/>
          </p:cNvSpPr>
          <p:nvPr>
            <p:ph type="body" idx="3"/>
          </p:nvPr>
        </p:nvSpPr>
        <p:spPr>
          <a:xfrm>
            <a:off x="3805508" y="1562200"/>
            <a:ext cx="15393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/>
              <a:t>Technology</a:t>
            </a:r>
            <a:r>
              <a:rPr lang="en" sz="1500"/>
              <a:t> is like antibiotics, right dose is helpful, </a:t>
            </a:r>
            <a:r>
              <a:rPr lang="en" sz="1500" b="1"/>
              <a:t>wrong does harmfu</a:t>
            </a:r>
            <a:r>
              <a:rPr lang="en" b="1"/>
              <a:t>l</a:t>
            </a:r>
            <a:endParaRPr/>
          </a:p>
        </p:txBody>
      </p:sp>
      <p:sp>
        <p:nvSpPr>
          <p:cNvPr id="592" name="Google Shape;592;p66"/>
          <p:cNvSpPr txBox="1">
            <a:spLocks noGrp="1"/>
          </p:cNvSpPr>
          <p:nvPr>
            <p:ph type="body" idx="4"/>
          </p:nvPr>
        </p:nvSpPr>
        <p:spPr>
          <a:xfrm>
            <a:off x="5520650" y="1562200"/>
            <a:ext cx="15393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/>
              <a:t>Technology</a:t>
            </a:r>
            <a:r>
              <a:rPr lang="en" sz="1500"/>
              <a:t> is not only tools, it includes techniques too</a:t>
            </a:r>
            <a:endParaRPr sz="1500"/>
          </a:p>
        </p:txBody>
      </p:sp>
      <p:sp>
        <p:nvSpPr>
          <p:cNvPr id="593" name="Google Shape;593;p66"/>
          <p:cNvSpPr txBox="1">
            <a:spLocks noGrp="1"/>
          </p:cNvSpPr>
          <p:nvPr>
            <p:ph type="body" idx="5"/>
          </p:nvPr>
        </p:nvSpPr>
        <p:spPr>
          <a:xfrm>
            <a:off x="7238750" y="1562200"/>
            <a:ext cx="15393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/>
              <a:t>Technology</a:t>
            </a:r>
            <a:r>
              <a:rPr lang="en" sz="1500"/>
              <a:t> is a means, not an end</a:t>
            </a:r>
            <a:endParaRPr sz="15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6"/>
          <p:cNvSpPr txBox="1">
            <a:spLocks noGrp="1"/>
          </p:cNvSpPr>
          <p:nvPr>
            <p:ph type="title"/>
          </p:nvPr>
        </p:nvSpPr>
        <p:spPr>
          <a:xfrm>
            <a:off x="77400" y="145675"/>
            <a:ext cx="8989200" cy="49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00"/>
                </a:solidFill>
              </a:rPr>
              <a:t>Youtube → </a:t>
            </a:r>
            <a:r>
              <a:rPr lang="en" sz="2600" u="sng">
                <a:solidFill>
                  <a:srgbClr val="FFFF00"/>
                </a:solidFill>
              </a:rPr>
              <a:t>Video Content Dissemination</a:t>
            </a:r>
            <a:endParaRPr sz="2600" u="sng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u="sng"/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chemeClr val="accent5"/>
              </a:solidFill>
            </a:endParaRPr>
          </a:p>
        </p:txBody>
      </p:sp>
      <p:graphicFrame>
        <p:nvGraphicFramePr>
          <p:cNvPr id="1064" name="Google Shape;1064;p136"/>
          <p:cNvGraphicFramePr/>
          <p:nvPr/>
        </p:nvGraphicFramePr>
        <p:xfrm>
          <a:off x="287400" y="1010665"/>
          <a:ext cx="8496650" cy="4049325"/>
        </p:xfrm>
        <a:graphic>
          <a:graphicData uri="http://schemas.openxmlformats.org/drawingml/2006/table">
            <a:tbl>
              <a:tblPr>
                <a:noFill/>
                <a:tableStyleId>{957C23F5-7C9C-4E80-962A-A32D74C2AC8D}</a:tableStyleId>
              </a:tblPr>
              <a:tblGrid>
                <a:gridCol w="84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Privacy  → 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</a:rPr>
                        <a:t>Public, Private, Unlisted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Keywords → 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</a:rPr>
                        <a:t>Sufficient Keywords needs to be prepared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License →</a:t>
                      </a:r>
                      <a:r>
                        <a:rPr lang="en" sz="700" b="1">
                          <a:solidFill>
                            <a:srgbClr val="FFFFFF"/>
                          </a:solidFill>
                        </a:rPr>
                        <a:t>                 </a:t>
                      </a:r>
                      <a:r>
                        <a:rPr lang="en" sz="2200" b="1">
                          <a:solidFill>
                            <a:srgbClr val="FFFF00"/>
                          </a:solidFill>
                        </a:rPr>
                        <a:t>Youtube Standard </a:t>
                      </a:r>
                      <a:endParaRPr sz="2200" b="1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FF00"/>
                          </a:solidFill>
                        </a:rPr>
                        <a:t>                   →   Creative Commons Attribution [ reuse allowed]</a:t>
                      </a:r>
                      <a:endParaRPr sz="22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Category → 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</a:rPr>
                        <a:t>Education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Embedding → 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</a:rPr>
                        <a:t>Yes / No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</a:rPr>
                        <a:t>Comments → 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</a:rPr>
                        <a:t>Yes / No</a:t>
                      </a:r>
                      <a:endParaRPr sz="24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37"/>
          <p:cNvSpPr txBox="1">
            <a:spLocks noGrp="1"/>
          </p:cNvSpPr>
          <p:nvPr>
            <p:ph type="title"/>
          </p:nvPr>
        </p:nvSpPr>
        <p:spPr>
          <a:xfrm>
            <a:off x="306350" y="951000"/>
            <a:ext cx="8599200" cy="3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 </a:t>
            </a:r>
            <a:endParaRPr sz="3000">
              <a:solidFill>
                <a:schemeClr val="accent5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chemeClr val="accent5"/>
              </a:solidFill>
            </a:endParaRPr>
          </a:p>
        </p:txBody>
      </p:sp>
      <p:graphicFrame>
        <p:nvGraphicFramePr>
          <p:cNvPr id="1070" name="Google Shape;1070;p137"/>
          <p:cNvGraphicFramePr/>
          <p:nvPr/>
        </p:nvGraphicFramePr>
        <p:xfrm>
          <a:off x="306350" y="1328549"/>
          <a:ext cx="8313775" cy="3941642"/>
        </p:xfrm>
        <a:graphic>
          <a:graphicData uri="http://schemas.openxmlformats.org/drawingml/2006/table">
            <a:tbl>
              <a:tblPr>
                <a:noFill/>
                <a:tableStyleId>{957C23F5-7C9C-4E80-962A-A32D74C2AC8D}</a:tableStyleId>
              </a:tblPr>
              <a:tblGrid>
                <a:gridCol w="31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Blogging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Blogger.com</a:t>
                      </a:r>
                      <a:endParaRPr sz="19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Stickynotes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Jamboard, Ideaflip, Lino.it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Shared Documents Tools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Google Docs, Google Sheets, Google Slides, etherpad, scatterspoke, ideaboardz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Concept mapping, Mind mapping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Miro, Google Drawing, Conceptboard, Coggle, Bubble.us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</a:rPr>
                        <a:t>Comprehensive Activity Tools 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00"/>
                          </a:solidFill>
                        </a:rPr>
                        <a:t>Padlet , Miro , Whimsical</a:t>
                      </a:r>
                      <a:endParaRPr sz="1900" b="1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1" name="Google Shape;1071;p137"/>
          <p:cNvSpPr txBox="1"/>
          <p:nvPr/>
        </p:nvSpPr>
        <p:spPr>
          <a:xfrm>
            <a:off x="0" y="0"/>
            <a:ext cx="8599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Hands on Exposure : </a:t>
            </a:r>
            <a:r>
              <a:rPr lang="en" sz="2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ICT Tools for Collaboration &amp; User-generated content </a:t>
            </a:r>
            <a:endParaRPr sz="2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8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Ten Practices - Using Technology to Enhance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Teaching and Learning</a:t>
            </a:r>
            <a:endParaRPr sz="3200"/>
          </a:p>
        </p:txBody>
      </p:sp>
      <p:sp>
        <p:nvSpPr>
          <p:cNvPr id="1077" name="Google Shape;1077;p138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Prepare an</a:t>
            </a:r>
            <a:r>
              <a:rPr lang="en" sz="1700"/>
              <a:t> Institutional Policy of Technology for Teaching and Learning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Develop</a:t>
            </a:r>
            <a:r>
              <a:rPr lang="en" sz="1700"/>
              <a:t> Institutional Website as a Learning Resource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Have an</a:t>
            </a:r>
            <a:r>
              <a:rPr lang="en" sz="1700"/>
              <a:t> online accessible databank of students and teachers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Have an institutional</a:t>
            </a:r>
            <a:r>
              <a:rPr lang="en" sz="1700"/>
              <a:t> learning management systems [LMS]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Develop</a:t>
            </a:r>
            <a:r>
              <a:rPr lang="en" sz="1700"/>
              <a:t> an repository of learning resources </a:t>
            </a:r>
            <a:endParaRPr sz="17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39"/>
          <p:cNvSpPr txBox="1">
            <a:spLocks noGrp="1"/>
          </p:cNvSpPr>
          <p:nvPr>
            <p:ph type="title"/>
          </p:nvPr>
        </p:nvSpPr>
        <p:spPr>
          <a:xfrm>
            <a:off x="135475" y="428200"/>
            <a:ext cx="28335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 Practices - using Technology to Enhance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and Learning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39"/>
          <p:cNvSpPr txBox="1">
            <a:spLocks noGrp="1"/>
          </p:cNvSpPr>
          <p:nvPr>
            <p:ph type="body" idx="1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Prepare</a:t>
            </a:r>
            <a:r>
              <a:rPr lang="en" sz="1700" b="1"/>
              <a:t> an</a:t>
            </a:r>
            <a:r>
              <a:rPr lang="en" sz="1700"/>
              <a:t> online teaching and learning manual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Make</a:t>
            </a:r>
            <a:r>
              <a:rPr lang="en" sz="1700"/>
              <a:t> online teaching and learning an integral part of curriculum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Develop modalities</a:t>
            </a:r>
            <a:r>
              <a:rPr lang="en" sz="1700"/>
              <a:t> for e-assessments </a:t>
            </a:r>
            <a:r>
              <a:rPr lang="en" sz="1700" b="1"/>
              <a:t>and start using it gradually</a:t>
            </a:r>
            <a:endParaRPr sz="1700" b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Develop modalities</a:t>
            </a:r>
            <a:r>
              <a:rPr lang="en" sz="1700" b="1"/>
              <a:t> for Collaborative Learning environment.</a:t>
            </a:r>
            <a:endParaRPr sz="1700" b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Promote</a:t>
            </a:r>
            <a:r>
              <a:rPr lang="en" sz="1700" b="1"/>
              <a:t> an</a:t>
            </a:r>
            <a:r>
              <a:rPr lang="en" sz="1700"/>
              <a:t> online Teaching and Learning community </a:t>
            </a:r>
            <a:r>
              <a:rPr lang="en" sz="1700" b="1"/>
              <a:t>to support and counsel each other</a:t>
            </a:r>
            <a:endParaRPr sz="1700" b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>
                <a:highlight>
                  <a:srgbClr val="FFFF00"/>
                </a:highlight>
              </a:rPr>
              <a:t>Publish</a:t>
            </a:r>
            <a:r>
              <a:rPr lang="en" sz="1700" b="1"/>
              <a:t> </a:t>
            </a:r>
            <a:r>
              <a:rPr lang="en" sz="1700"/>
              <a:t>best practices of </a:t>
            </a:r>
            <a:r>
              <a:rPr lang="en" sz="1700" b="1"/>
              <a:t>technology-enabled teaching and learning regularly</a:t>
            </a:r>
            <a:endParaRPr sz="17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7"/>
          <p:cNvSpPr txBox="1">
            <a:spLocks noGrp="1"/>
          </p:cNvSpPr>
          <p:nvPr>
            <p:ph type="title"/>
          </p:nvPr>
        </p:nvSpPr>
        <p:spPr>
          <a:xfrm>
            <a:off x="623400" y="442030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lt1"/>
                </a:solidFill>
              </a:rPr>
              <a:t>Source : Quotenova.net</a:t>
            </a:r>
            <a:endParaRPr sz="1500" i="1">
              <a:solidFill>
                <a:schemeClr val="lt1"/>
              </a:solidFill>
            </a:endParaRPr>
          </a:p>
        </p:txBody>
      </p:sp>
      <p:pic>
        <p:nvPicPr>
          <p:cNvPr id="599" name="Google Shape;59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50" y="320988"/>
            <a:ext cx="7773300" cy="40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8"/>
          <p:cNvSpPr txBox="1"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Positive Attitude – The Key </a:t>
            </a:r>
            <a:endParaRPr/>
          </a:p>
        </p:txBody>
      </p:sp>
      <p:sp>
        <p:nvSpPr>
          <p:cNvPr id="605" name="Google Shape;605;p68"/>
          <p:cNvSpPr txBox="1">
            <a:spLocks noGrp="1"/>
          </p:cNvSpPr>
          <p:nvPr>
            <p:ph type="body" idx="1"/>
          </p:nvPr>
        </p:nvSpPr>
        <p:spPr>
          <a:xfrm>
            <a:off x="1435608" y="1143000"/>
            <a:ext cx="365760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212"/>
              <a:buNone/>
            </a:pPr>
            <a:r>
              <a:rPr lang="en" sz="2691">
                <a:latin typeface="Arial"/>
                <a:ea typeface="Arial"/>
                <a:cs typeface="Arial"/>
                <a:sym typeface="Arial"/>
              </a:rPr>
              <a:t>“If you fail, never give up because </a:t>
            </a:r>
            <a:r>
              <a:rPr lang="en" sz="269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F.A.I.L.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 means “</a:t>
            </a:r>
            <a:r>
              <a:rPr lang="en" sz="269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Attempt In Learning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" </a:t>
            </a:r>
            <a:endParaRPr sz="269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212"/>
              <a:buNone/>
            </a:pPr>
            <a:r>
              <a:rPr lang="en" sz="2691">
                <a:latin typeface="Arial"/>
                <a:ea typeface="Arial"/>
                <a:cs typeface="Arial"/>
                <a:sym typeface="Arial"/>
              </a:rPr>
              <a:t>End is not the end, in fact </a:t>
            </a:r>
            <a:r>
              <a:rPr lang="en" sz="269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E.N.D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. means "</a:t>
            </a:r>
            <a:r>
              <a:rPr lang="en" sz="269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Effort Never Dies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" </a:t>
            </a:r>
            <a:endParaRPr sz="269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212"/>
              <a:buNone/>
            </a:pPr>
            <a:r>
              <a:rPr lang="en" sz="2691">
                <a:latin typeface="Arial"/>
                <a:ea typeface="Arial"/>
                <a:cs typeface="Arial"/>
                <a:sym typeface="Arial"/>
              </a:rPr>
              <a:t>If you get No as an answer, remember </a:t>
            </a:r>
            <a:r>
              <a:rPr lang="en" sz="269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N.O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. means "</a:t>
            </a:r>
            <a:r>
              <a:rPr lang="en" sz="269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Next Opportunity</a:t>
            </a:r>
            <a:r>
              <a:rPr lang="en" sz="2691">
                <a:latin typeface="Arial"/>
                <a:ea typeface="Arial"/>
                <a:cs typeface="Arial"/>
                <a:sym typeface="Arial"/>
              </a:rPr>
              <a:t>". </a:t>
            </a:r>
            <a:br>
              <a:rPr lang="en" sz="2691">
                <a:latin typeface="Arial"/>
                <a:ea typeface="Arial"/>
                <a:cs typeface="Arial"/>
                <a:sym typeface="Arial"/>
              </a:rPr>
            </a:br>
            <a:r>
              <a:rPr lang="en" sz="2691">
                <a:latin typeface="Arial"/>
                <a:ea typeface="Arial"/>
                <a:cs typeface="Arial"/>
                <a:sym typeface="Arial"/>
              </a:rPr>
              <a:t>So Let's be positive.</a:t>
            </a:r>
            <a:endParaRPr sz="2691"/>
          </a:p>
        </p:txBody>
      </p:sp>
      <p:pic>
        <p:nvPicPr>
          <p:cNvPr id="606" name="Google Shape;60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148" y="1202364"/>
            <a:ext cx="1857845" cy="2635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3233</Words>
  <Application>Microsoft Office PowerPoint</Application>
  <PresentationFormat>On-screen Show (16:9)</PresentationFormat>
  <Paragraphs>445</Paragraphs>
  <Slides>73</Slides>
  <Notes>73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Lato</vt:lpstr>
      <vt:lpstr>Noto Sans Symbols</vt:lpstr>
      <vt:lpstr>Calibri</vt:lpstr>
      <vt:lpstr>Noto Sans</vt:lpstr>
      <vt:lpstr>Raleway</vt:lpstr>
      <vt:lpstr>Arial</vt:lpstr>
      <vt:lpstr>Roboto Light</vt:lpstr>
      <vt:lpstr>Verdana</vt:lpstr>
      <vt:lpstr>Gill Sans</vt:lpstr>
      <vt:lpstr>Times New Roman</vt:lpstr>
      <vt:lpstr>Roboto</vt:lpstr>
      <vt:lpstr>Poppins</vt:lpstr>
      <vt:lpstr>Century</vt:lpstr>
      <vt:lpstr>Roboto Medium</vt:lpstr>
      <vt:lpstr>Swiss</vt:lpstr>
      <vt:lpstr>Solstice</vt:lpstr>
      <vt:lpstr>Competencies of Teachers in Designing, Developing &amp; Delivering Blended Courses : A step by Step approach </vt:lpstr>
      <vt:lpstr>Professor K Srinivas Learning Portal : profksrinivas.in  </vt:lpstr>
      <vt:lpstr>Being a Teacher is not so easy</vt:lpstr>
      <vt:lpstr>NEP 2020 </vt:lpstr>
      <vt:lpstr>Education (especially at the post-schooling level) should be skill-based , not only knowledge-oriented.  “Tell me, I will forget …  Show me, I may remember…  Involve me, I will understand” </vt:lpstr>
      <vt:lpstr>PowerPoint Presentation</vt:lpstr>
      <vt:lpstr>Technology : Always Keep in Mind …..</vt:lpstr>
      <vt:lpstr>Source : Quotenova.net</vt:lpstr>
      <vt:lpstr>Positive Attitude – The Key </vt:lpstr>
      <vt:lpstr>21st Century Class</vt:lpstr>
      <vt:lpstr>Teacher Role - Blended Learning</vt:lpstr>
      <vt:lpstr>Role of a Learner in the BL Environment </vt:lpstr>
      <vt:lpstr>Role of a Learner in the BL Environment  </vt:lpstr>
      <vt:lpstr>     Role of a Learner in the BL Environment  </vt:lpstr>
      <vt:lpstr>The Six Essentials to be Acquired by teacher  Common for   Blended Learning Courses   MOOC Courses  Open &amp; Distance Learning Programmes &amp; Online Programmes</vt:lpstr>
      <vt:lpstr>Outcome : Transform Learning from Push to Pull</vt:lpstr>
      <vt:lpstr>NEP 2020: Blended Learning</vt:lpstr>
      <vt:lpstr>Blend in Blended Learning</vt:lpstr>
      <vt:lpstr>Blended Learning</vt:lpstr>
      <vt:lpstr>The Objective of Blended Learning</vt:lpstr>
      <vt:lpstr>Seven Steps to  Blended Learning</vt:lpstr>
      <vt:lpstr>In-class learning              [ Face-to-face (F2F) ]</vt:lpstr>
      <vt:lpstr>Face-to-face (F2F) Mode </vt:lpstr>
      <vt:lpstr>Out-of-class learning [ ICT Platforms / LMS  ]</vt:lpstr>
      <vt:lpstr>Online mode of learning </vt:lpstr>
      <vt:lpstr>Online mode of learning </vt:lpstr>
      <vt:lpstr>Key Features of Blended Learning </vt:lpstr>
      <vt:lpstr>Pedagogies for Blended Learning</vt:lpstr>
      <vt:lpstr>Flipped Classroom</vt:lpstr>
      <vt:lpstr>Definition: Flipped Classroom Pedagogy</vt:lpstr>
      <vt:lpstr>Steps   Flipped Classroom</vt:lpstr>
      <vt:lpstr>Learner Centric MOOC Pedagogy Model</vt:lpstr>
      <vt:lpstr>Learner Centric MOOC Pedagogy Model </vt:lpstr>
      <vt:lpstr>PowerPoint Presentation</vt:lpstr>
      <vt:lpstr>PowerPoint Presentation</vt:lpstr>
      <vt:lpstr>PowerPoint Presentation</vt:lpstr>
      <vt:lpstr>Introduction to Reflection Spot</vt:lpstr>
      <vt:lpstr>Making Your Own LeD</vt:lpstr>
      <vt:lpstr>Hands on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constructor Template and Guidelines for creating your LeDs </vt:lpstr>
      <vt:lpstr>Core Components Blended  Learning Implementation  </vt:lpstr>
      <vt:lpstr>Core Components Blended  Learning  Implementation </vt:lpstr>
      <vt:lpstr>PowerPoint Presentation</vt:lpstr>
      <vt:lpstr>PowerPoint Presentation</vt:lpstr>
      <vt:lpstr>  </vt:lpstr>
      <vt:lpstr>Digital Pedagogical Tools for Blended Learning </vt:lpstr>
      <vt:lpstr>Synchronous Learning Tools</vt:lpstr>
      <vt:lpstr>Asynchronous Learning Tools [Supporting Out-of -Class Learning Activities]</vt:lpstr>
      <vt:lpstr>Formative Assessment Tools</vt:lpstr>
      <vt:lpstr>Summative Assessment Tools</vt:lpstr>
      <vt:lpstr>Sticky Notes Tools</vt:lpstr>
      <vt:lpstr>Shared Document Tools</vt:lpstr>
      <vt:lpstr>Concept Mapping &amp; Mind Mapping  Tools</vt:lpstr>
      <vt:lpstr>Comprehensive Activity Tools</vt:lpstr>
      <vt:lpstr>Digital Content Development Tools  </vt:lpstr>
      <vt:lpstr>  </vt:lpstr>
      <vt:lpstr>IMP Issues:  Designing an BL Course </vt:lpstr>
      <vt:lpstr>PowerPoint Presentation</vt:lpstr>
      <vt:lpstr>IMP Issues:  Designing an BL Course</vt:lpstr>
      <vt:lpstr>IMP Issues:  Designing an BL Course </vt:lpstr>
      <vt:lpstr>PowerPoint Presentation</vt:lpstr>
      <vt:lpstr>Managing Cloud Storage    Google Drive/OneDrive / Dropbox Folder /Sub Folder Creation Folder Permissions Editor 2. Commenter 3. Viewer File uploading Collaborative Working Content dissemination &amp; Updation Safety and Security of the Data Device Independence  </vt:lpstr>
      <vt:lpstr>Working with Youtube </vt:lpstr>
      <vt:lpstr>Youtube → Video Content Dissemination   </vt:lpstr>
      <vt:lpstr>  </vt:lpstr>
      <vt:lpstr>Ten Practices - Using Technology to Enhance  Teaching and Learning</vt:lpstr>
      <vt:lpstr>Ten Practices - using Technology to Enhance  Teaching and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Competencies of Teachers in Designing, Developing &amp; Delivering Blended Courses : A step by Step approach </dc:title>
  <cp:lastModifiedBy>Prof</cp:lastModifiedBy>
  <cp:revision>1</cp:revision>
  <dcterms:modified xsi:type="dcterms:W3CDTF">2022-12-13T10:28:54Z</dcterms:modified>
</cp:coreProperties>
</file>